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nva Sans Bold" panose="020B0604020202020204" charset="0"/>
      <p:regular r:id="rId8"/>
    </p:embeddedFont>
    <p:embeddedFont>
      <p:font typeface="Cinzel Decorative Bold" panose="020B0604020202020204" charset="0"/>
      <p:regular r:id="rId9"/>
    </p:embeddedFont>
    <p:embeddedFont>
      <p:font typeface="Etna Sans Serif" panose="020B0604020202020204" charset="0"/>
      <p:regular r:id="rId10"/>
    </p:embeddedFont>
    <p:embeddedFont>
      <p:font typeface="League Spartan" panose="020B0604020202020204" charset="0"/>
      <p:regular r:id="rId11"/>
    </p:embeddedFont>
    <p:embeddedFont>
      <p:font typeface="Lexend Deca"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1.sv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image" Target="../media/image16.sv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1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124609" y="-4085433"/>
            <a:ext cx="22241409" cy="17866543"/>
          </a:xfrm>
          <a:custGeom>
            <a:avLst/>
            <a:gdLst/>
            <a:ahLst/>
            <a:cxnLst/>
            <a:rect l="l" t="t" r="r" b="b"/>
            <a:pathLst>
              <a:path w="22241409" h="17866543">
                <a:moveTo>
                  <a:pt x="0" y="0"/>
                </a:moveTo>
                <a:lnTo>
                  <a:pt x="22241409" y="0"/>
                </a:lnTo>
                <a:lnTo>
                  <a:pt x="22241409" y="17866543"/>
                </a:lnTo>
                <a:lnTo>
                  <a:pt x="0" y="17866543"/>
                </a:lnTo>
                <a:lnTo>
                  <a:pt x="0" y="0"/>
                </a:lnTo>
                <a:close/>
              </a:path>
            </a:pathLst>
          </a:custGeom>
          <a:blipFill>
            <a:blip r:embed="rId2">
              <a:alphaModFix amt="32999"/>
            </a:blip>
            <a:stretch>
              <a:fillRect t="-3140" b="-3140"/>
            </a:stretch>
          </a:blipFill>
        </p:spPr>
      </p:sp>
      <p:sp>
        <p:nvSpPr>
          <p:cNvPr id="3" name="Freeform 3"/>
          <p:cNvSpPr/>
          <p:nvPr/>
        </p:nvSpPr>
        <p:spPr>
          <a:xfrm>
            <a:off x="4324321" y="956860"/>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2">
              <a:alphaModFix amt="46000"/>
            </a:blip>
            <a:stretch>
              <a:fillRect/>
            </a:stretch>
          </a:blipFill>
        </p:spPr>
      </p:sp>
      <p:sp>
        <p:nvSpPr>
          <p:cNvPr id="4" name="Freeform 4"/>
          <p:cNvSpPr/>
          <p:nvPr/>
        </p:nvSpPr>
        <p:spPr>
          <a:xfrm rot="5400000">
            <a:off x="14820162" y="621349"/>
            <a:ext cx="5344807" cy="828445"/>
          </a:xfrm>
          <a:custGeom>
            <a:avLst/>
            <a:gdLst/>
            <a:ahLst/>
            <a:cxnLst/>
            <a:rect l="l" t="t" r="r" b="b"/>
            <a:pathLst>
              <a:path w="5344807" h="828445">
                <a:moveTo>
                  <a:pt x="0" y="0"/>
                </a:moveTo>
                <a:lnTo>
                  <a:pt x="5344807" y="0"/>
                </a:lnTo>
                <a:lnTo>
                  <a:pt x="5344807" y="828445"/>
                </a:lnTo>
                <a:lnTo>
                  <a:pt x="0" y="828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44704" y="8163077"/>
            <a:ext cx="5286429" cy="1044070"/>
          </a:xfrm>
          <a:custGeom>
            <a:avLst/>
            <a:gdLst/>
            <a:ahLst/>
            <a:cxnLst/>
            <a:rect l="l" t="t" r="r" b="b"/>
            <a:pathLst>
              <a:path w="5286429" h="1044070">
                <a:moveTo>
                  <a:pt x="0" y="0"/>
                </a:moveTo>
                <a:lnTo>
                  <a:pt x="5286430" y="0"/>
                </a:lnTo>
                <a:lnTo>
                  <a:pt x="5286430" y="1044070"/>
                </a:lnTo>
                <a:lnTo>
                  <a:pt x="0" y="1044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50550" y="340221"/>
            <a:ext cx="2298679" cy="695350"/>
          </a:xfrm>
          <a:custGeom>
            <a:avLst/>
            <a:gdLst/>
            <a:ahLst/>
            <a:cxnLst/>
            <a:rect l="l" t="t" r="r" b="b"/>
            <a:pathLst>
              <a:path w="2298679" h="695350">
                <a:moveTo>
                  <a:pt x="0" y="0"/>
                </a:moveTo>
                <a:lnTo>
                  <a:pt x="2298679" y="0"/>
                </a:lnTo>
                <a:lnTo>
                  <a:pt x="2298679" y="695350"/>
                </a:lnTo>
                <a:lnTo>
                  <a:pt x="0" y="695350"/>
                </a:lnTo>
                <a:lnTo>
                  <a:pt x="0" y="0"/>
                </a:lnTo>
                <a:close/>
              </a:path>
            </a:pathLst>
          </a:custGeom>
          <a:blipFill>
            <a:blip r:embed="rId7"/>
            <a:stretch>
              <a:fillRect/>
            </a:stretch>
          </a:blipFill>
        </p:spPr>
      </p:sp>
      <p:sp>
        <p:nvSpPr>
          <p:cNvPr id="7" name="Freeform 7"/>
          <p:cNvSpPr/>
          <p:nvPr/>
        </p:nvSpPr>
        <p:spPr>
          <a:xfrm>
            <a:off x="16198043" y="230104"/>
            <a:ext cx="1061257" cy="798596"/>
          </a:xfrm>
          <a:custGeom>
            <a:avLst/>
            <a:gdLst/>
            <a:ahLst/>
            <a:cxnLst/>
            <a:rect l="l" t="t" r="r" b="b"/>
            <a:pathLst>
              <a:path w="1061257" h="798596">
                <a:moveTo>
                  <a:pt x="0" y="0"/>
                </a:moveTo>
                <a:lnTo>
                  <a:pt x="1061257" y="0"/>
                </a:lnTo>
                <a:lnTo>
                  <a:pt x="1061257" y="798596"/>
                </a:lnTo>
                <a:lnTo>
                  <a:pt x="0" y="798596"/>
                </a:lnTo>
                <a:lnTo>
                  <a:pt x="0" y="0"/>
                </a:lnTo>
                <a:close/>
              </a:path>
            </a:pathLst>
          </a:custGeom>
          <a:blipFill>
            <a:blip r:embed="rId8"/>
            <a:stretch>
              <a:fillRect/>
            </a:stretch>
          </a:blipFill>
        </p:spPr>
      </p:sp>
      <p:sp>
        <p:nvSpPr>
          <p:cNvPr id="8" name="AutoShape 8"/>
          <p:cNvSpPr/>
          <p:nvPr/>
        </p:nvSpPr>
        <p:spPr>
          <a:xfrm>
            <a:off x="4749894" y="5855911"/>
            <a:ext cx="8788211" cy="598232"/>
          </a:xfrm>
          <a:prstGeom prst="rect">
            <a:avLst/>
          </a:prstGeom>
          <a:solidFill>
            <a:srgbClr val="5E17EB"/>
          </a:solidFill>
        </p:spPr>
      </p:sp>
      <p:sp>
        <p:nvSpPr>
          <p:cNvPr id="9" name="Freeform 9"/>
          <p:cNvSpPr/>
          <p:nvPr/>
        </p:nvSpPr>
        <p:spPr>
          <a:xfrm>
            <a:off x="3025511" y="1502102"/>
            <a:ext cx="4042501" cy="1460353"/>
          </a:xfrm>
          <a:custGeom>
            <a:avLst/>
            <a:gdLst/>
            <a:ahLst/>
            <a:cxnLst/>
            <a:rect l="l" t="t" r="r" b="b"/>
            <a:pathLst>
              <a:path w="4042501" h="1460353">
                <a:moveTo>
                  <a:pt x="0" y="0"/>
                </a:moveTo>
                <a:lnTo>
                  <a:pt x="4042501" y="0"/>
                </a:lnTo>
                <a:lnTo>
                  <a:pt x="4042501" y="1460353"/>
                </a:lnTo>
                <a:lnTo>
                  <a:pt x="0" y="14603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6351485" y="7648846"/>
            <a:ext cx="754373" cy="784783"/>
          </a:xfrm>
          <a:custGeom>
            <a:avLst/>
            <a:gdLst/>
            <a:ahLst/>
            <a:cxnLst/>
            <a:rect l="l" t="t" r="r" b="b"/>
            <a:pathLst>
              <a:path w="754373" h="784783">
                <a:moveTo>
                  <a:pt x="0" y="0"/>
                </a:moveTo>
                <a:lnTo>
                  <a:pt x="754373" y="0"/>
                </a:lnTo>
                <a:lnTo>
                  <a:pt x="754373" y="784783"/>
                </a:lnTo>
                <a:lnTo>
                  <a:pt x="0" y="7847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14345411" y="6454144"/>
            <a:ext cx="1996958" cy="1979485"/>
          </a:xfrm>
          <a:custGeom>
            <a:avLst/>
            <a:gdLst/>
            <a:ahLst/>
            <a:cxnLst/>
            <a:rect l="l" t="t" r="r" b="b"/>
            <a:pathLst>
              <a:path w="1996958" h="1979485">
                <a:moveTo>
                  <a:pt x="0" y="0"/>
                </a:moveTo>
                <a:lnTo>
                  <a:pt x="1996958" y="0"/>
                </a:lnTo>
                <a:lnTo>
                  <a:pt x="1996958" y="1979485"/>
                </a:lnTo>
                <a:lnTo>
                  <a:pt x="0" y="19794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2553979" y="4071285"/>
            <a:ext cx="13180042" cy="1297414"/>
          </a:xfrm>
          <a:prstGeom prst="rect">
            <a:avLst/>
          </a:prstGeom>
        </p:spPr>
        <p:txBody>
          <a:bodyPr lIns="0" tIns="0" rIns="0" bIns="0" rtlCol="0" anchor="t">
            <a:spAutoFit/>
          </a:bodyPr>
          <a:lstStyle/>
          <a:p>
            <a:pPr algn="ctr">
              <a:lnSpc>
                <a:spcPts val="5024"/>
              </a:lnSpc>
            </a:pPr>
            <a:r>
              <a:rPr lang="en-US" sz="5075">
                <a:solidFill>
                  <a:srgbClr val="000000"/>
                </a:solidFill>
                <a:latin typeface="League Spartan"/>
                <a:ea typeface="League Spartan"/>
                <a:cs typeface="League Spartan"/>
                <a:sym typeface="League Spartan"/>
              </a:rPr>
              <a:t>Détection Automatique de Fichiers CSV Aberrants avec Spark Clustering</a:t>
            </a:r>
          </a:p>
        </p:txBody>
      </p:sp>
      <p:sp>
        <p:nvSpPr>
          <p:cNvPr id="13" name="TextBox 13"/>
          <p:cNvSpPr txBox="1"/>
          <p:nvPr/>
        </p:nvSpPr>
        <p:spPr>
          <a:xfrm>
            <a:off x="979102" y="9047275"/>
            <a:ext cx="2368604" cy="505955"/>
          </a:xfrm>
          <a:prstGeom prst="rect">
            <a:avLst/>
          </a:prstGeom>
        </p:spPr>
        <p:txBody>
          <a:bodyPr lIns="0" tIns="0" rIns="0" bIns="0" rtlCol="0" anchor="t">
            <a:spAutoFit/>
          </a:bodyPr>
          <a:lstStyle/>
          <a:p>
            <a:pPr algn="l">
              <a:lnSpc>
                <a:spcPts val="4137"/>
              </a:lnSpc>
            </a:pPr>
            <a:r>
              <a:rPr lang="en-US" sz="2955" dirty="0" err="1">
                <a:solidFill>
                  <a:srgbClr val="000000"/>
                </a:solidFill>
                <a:latin typeface="Etna Sans Serif"/>
                <a:ea typeface="Etna Sans Serif"/>
                <a:cs typeface="Etna Sans Serif"/>
                <a:sym typeface="Etna Sans Serif"/>
              </a:rPr>
              <a:t>Réalise</a:t>
            </a:r>
            <a:r>
              <a:rPr lang="en-US" sz="2955" dirty="0">
                <a:solidFill>
                  <a:srgbClr val="000000"/>
                </a:solidFill>
                <a:latin typeface="Etna Sans Serif"/>
                <a:ea typeface="Etna Sans Serif"/>
                <a:cs typeface="Etna Sans Serif"/>
                <a:sym typeface="Etna Sans Serif"/>
              </a:rPr>
              <a:t> par :</a:t>
            </a:r>
          </a:p>
        </p:txBody>
      </p:sp>
      <p:sp>
        <p:nvSpPr>
          <p:cNvPr id="14" name="TextBox 14"/>
          <p:cNvSpPr txBox="1"/>
          <p:nvPr/>
        </p:nvSpPr>
        <p:spPr>
          <a:xfrm>
            <a:off x="1374705" y="9558968"/>
            <a:ext cx="3098667" cy="689932"/>
          </a:xfrm>
          <a:prstGeom prst="rect">
            <a:avLst/>
          </a:prstGeom>
        </p:spPr>
        <p:txBody>
          <a:bodyPr lIns="0" tIns="0" rIns="0" bIns="0" rtlCol="0" anchor="t">
            <a:spAutoFit/>
          </a:bodyPr>
          <a:lstStyle/>
          <a:p>
            <a:pPr marL="431807" lvl="1" indent="-215904" algn="l">
              <a:lnSpc>
                <a:spcPts val="2800"/>
              </a:lnSpc>
              <a:buFont typeface="Arial"/>
              <a:buChar char="•"/>
            </a:pPr>
            <a:r>
              <a:rPr lang="en-US" sz="2000" dirty="0">
                <a:solidFill>
                  <a:srgbClr val="000000"/>
                </a:solidFill>
                <a:latin typeface="Lexend Deca"/>
                <a:ea typeface="Lexend Deca"/>
                <a:cs typeface="Lexend Deca"/>
                <a:sym typeface="Lexend Deca"/>
              </a:rPr>
              <a:t>Bouba Ahmed</a:t>
            </a:r>
          </a:p>
          <a:p>
            <a:pPr marL="431807" lvl="1" indent="-215904" algn="l">
              <a:lnSpc>
                <a:spcPts val="2800"/>
              </a:lnSpc>
              <a:buFont typeface="Arial"/>
              <a:buChar char="•"/>
            </a:pPr>
            <a:r>
              <a:rPr lang="en-US" sz="2000" dirty="0" err="1">
                <a:solidFill>
                  <a:srgbClr val="000000"/>
                </a:solidFill>
                <a:latin typeface="Lexend Deca"/>
                <a:ea typeface="Lexend Deca"/>
                <a:cs typeface="Lexend Deca"/>
                <a:sym typeface="Lexend Deca"/>
              </a:rPr>
              <a:t>Lkhalidi</a:t>
            </a:r>
            <a:r>
              <a:rPr lang="en-US" sz="2000" dirty="0">
                <a:solidFill>
                  <a:srgbClr val="000000"/>
                </a:solidFill>
                <a:latin typeface="Lexend Deca"/>
                <a:ea typeface="Lexend Deca"/>
                <a:cs typeface="Lexend Deca"/>
                <a:sym typeface="Lexend Deca"/>
              </a:rPr>
              <a:t> Mohamed</a:t>
            </a:r>
          </a:p>
        </p:txBody>
      </p:sp>
      <p:sp>
        <p:nvSpPr>
          <p:cNvPr id="15" name="TextBox 15"/>
          <p:cNvSpPr txBox="1"/>
          <p:nvPr/>
        </p:nvSpPr>
        <p:spPr>
          <a:xfrm>
            <a:off x="4232877" y="9047276"/>
            <a:ext cx="2835135" cy="505955"/>
          </a:xfrm>
          <a:prstGeom prst="rect">
            <a:avLst/>
          </a:prstGeom>
        </p:spPr>
        <p:txBody>
          <a:bodyPr lIns="0" tIns="0" rIns="0" bIns="0" rtlCol="0" anchor="t">
            <a:spAutoFit/>
          </a:bodyPr>
          <a:lstStyle/>
          <a:p>
            <a:pPr algn="ctr">
              <a:lnSpc>
                <a:spcPts val="4137"/>
              </a:lnSpc>
            </a:pPr>
            <a:r>
              <a:rPr lang="en-US" sz="2955" dirty="0" err="1">
                <a:solidFill>
                  <a:srgbClr val="000000"/>
                </a:solidFill>
                <a:latin typeface="Etna Sans Serif"/>
                <a:ea typeface="Etna Sans Serif"/>
                <a:cs typeface="Etna Sans Serif"/>
                <a:sym typeface="Etna Sans Serif"/>
              </a:rPr>
              <a:t>Encadré</a:t>
            </a:r>
            <a:r>
              <a:rPr lang="en-US" sz="2955" dirty="0">
                <a:solidFill>
                  <a:srgbClr val="000000"/>
                </a:solidFill>
                <a:latin typeface="Etna Sans Serif"/>
                <a:ea typeface="Etna Sans Serif"/>
                <a:cs typeface="Etna Sans Serif"/>
                <a:sym typeface="Etna Sans Serif"/>
              </a:rPr>
              <a:t> par :</a:t>
            </a:r>
          </a:p>
        </p:txBody>
      </p:sp>
      <p:sp>
        <p:nvSpPr>
          <p:cNvPr id="16" name="TextBox 16"/>
          <p:cNvSpPr txBox="1"/>
          <p:nvPr/>
        </p:nvSpPr>
        <p:spPr>
          <a:xfrm>
            <a:off x="4854687" y="9896034"/>
            <a:ext cx="2759440" cy="349249"/>
          </a:xfrm>
          <a:prstGeom prst="rect">
            <a:avLst/>
          </a:prstGeom>
        </p:spPr>
        <p:txBody>
          <a:bodyPr lIns="0" tIns="0" rIns="0" bIns="0" rtlCol="0" anchor="t">
            <a:spAutoFit/>
          </a:bodyPr>
          <a:lstStyle/>
          <a:p>
            <a:pPr marL="431807" lvl="1" indent="-215904" algn="l">
              <a:lnSpc>
                <a:spcPts val="2800"/>
              </a:lnSpc>
              <a:spcBef>
                <a:spcPct val="0"/>
              </a:spcBef>
              <a:buFont typeface="Arial"/>
              <a:buChar char="•"/>
            </a:pPr>
            <a:r>
              <a:rPr lang="en-US" sz="2000" u="none" strike="noStrike" dirty="0">
                <a:solidFill>
                  <a:srgbClr val="000000"/>
                </a:solidFill>
                <a:latin typeface="Lexend Deca"/>
                <a:ea typeface="Lexend Deca"/>
                <a:cs typeface="Lexend Deca"/>
                <a:sym typeface="Lexend Deca"/>
              </a:rPr>
              <a:t>Pr. Younes </a:t>
            </a:r>
            <a:r>
              <a:rPr lang="en-US" sz="2000" u="none" strike="noStrike" dirty="0" err="1">
                <a:solidFill>
                  <a:srgbClr val="000000"/>
                </a:solidFill>
                <a:latin typeface="Lexend Deca"/>
                <a:ea typeface="Lexend Deca"/>
                <a:cs typeface="Lexend Deca"/>
                <a:sym typeface="Lexend Deca"/>
              </a:rPr>
              <a:t>Hajoui</a:t>
            </a:r>
            <a:endParaRPr lang="en-US" sz="2000" u="none" strike="noStrike" dirty="0">
              <a:solidFill>
                <a:srgbClr val="000000"/>
              </a:solidFill>
              <a:latin typeface="Lexend Deca"/>
              <a:ea typeface="Lexend Deca"/>
              <a:cs typeface="Lexend Deca"/>
              <a:sym typeface="Lexend Deca"/>
            </a:endParaRPr>
          </a:p>
        </p:txBody>
      </p:sp>
      <p:sp>
        <p:nvSpPr>
          <p:cNvPr id="17" name="TextBox 17"/>
          <p:cNvSpPr txBox="1"/>
          <p:nvPr/>
        </p:nvSpPr>
        <p:spPr>
          <a:xfrm>
            <a:off x="12915776" y="9754730"/>
            <a:ext cx="5372224" cy="349249"/>
          </a:xfrm>
          <a:prstGeom prst="rect">
            <a:avLst/>
          </a:prstGeom>
        </p:spPr>
        <p:txBody>
          <a:bodyPr lIns="0" tIns="0" rIns="0" bIns="0" rtlCol="0" anchor="t">
            <a:spAutoFit/>
          </a:bodyPr>
          <a:lstStyle/>
          <a:p>
            <a:pPr algn="ctr">
              <a:lnSpc>
                <a:spcPts val="2800"/>
              </a:lnSpc>
            </a:pPr>
            <a:r>
              <a:rPr lang="en-US" sz="2000" u="none" strike="noStrike">
                <a:solidFill>
                  <a:srgbClr val="000000"/>
                </a:solidFill>
                <a:latin typeface="Lexend Deca"/>
                <a:ea typeface="Lexend Deca"/>
                <a:cs typeface="Lexend Deca"/>
                <a:sym typeface="Lexend Deca"/>
              </a:rPr>
              <a:t>Année Universitaire : 2024-2025</a:t>
            </a:r>
          </a:p>
        </p:txBody>
      </p:sp>
      <p:sp>
        <p:nvSpPr>
          <p:cNvPr id="18" name="TextBox 18"/>
          <p:cNvSpPr txBox="1"/>
          <p:nvPr/>
        </p:nvSpPr>
        <p:spPr>
          <a:xfrm>
            <a:off x="5046762" y="5920097"/>
            <a:ext cx="8288238" cy="413639"/>
          </a:xfrm>
          <a:prstGeom prst="rect">
            <a:avLst/>
          </a:prstGeom>
        </p:spPr>
        <p:txBody>
          <a:bodyPr wrap="square" lIns="0" tIns="0" rIns="0" bIns="0" rtlCol="0" anchor="t">
            <a:spAutoFit/>
          </a:bodyPr>
          <a:lstStyle/>
          <a:p>
            <a:pPr algn="ctr">
              <a:lnSpc>
                <a:spcPts val="3502"/>
              </a:lnSpc>
              <a:spcBef>
                <a:spcPct val="0"/>
              </a:spcBef>
            </a:pPr>
            <a:r>
              <a:rPr lang="en-US" sz="2501" spc="-155" dirty="0">
                <a:solidFill>
                  <a:srgbClr val="FDFDFD"/>
                </a:solidFill>
                <a:latin typeface="Lexend Deca"/>
                <a:ea typeface="Lexend Deca"/>
                <a:cs typeface="Lexend Deca"/>
                <a:sym typeface="Lexend Deca"/>
              </a:rPr>
              <a:t>Pipeline Big Data pour la </a:t>
            </a:r>
            <a:r>
              <a:rPr lang="en-US" sz="2501" spc="-155" dirty="0" err="1">
                <a:solidFill>
                  <a:srgbClr val="FDFDFD"/>
                </a:solidFill>
                <a:latin typeface="Lexend Deca"/>
                <a:ea typeface="Lexend Deca"/>
                <a:cs typeface="Lexend Deca"/>
                <a:sym typeface="Lexend Deca"/>
              </a:rPr>
              <a:t>Détection</a:t>
            </a:r>
            <a:r>
              <a:rPr lang="en-US" sz="2501" spc="-155" dirty="0">
                <a:solidFill>
                  <a:srgbClr val="FDFDFD"/>
                </a:solidFill>
                <a:latin typeface="Lexend Deca"/>
                <a:ea typeface="Lexend Deca"/>
                <a:cs typeface="Lexend Deca"/>
                <a:sym typeface="Lexend Deca"/>
              </a:rPr>
              <a:t> </a:t>
            </a:r>
            <a:r>
              <a:rPr lang="en-US" sz="2501" spc="-155" dirty="0" err="1">
                <a:solidFill>
                  <a:srgbClr val="FDFDFD"/>
                </a:solidFill>
                <a:latin typeface="Lexend Deca"/>
                <a:ea typeface="Lexend Deca"/>
                <a:cs typeface="Lexend Deca"/>
                <a:sym typeface="Lexend Deca"/>
              </a:rPr>
              <a:t>d’Anomalies</a:t>
            </a:r>
            <a:r>
              <a:rPr lang="en-US" sz="2501" spc="-155" dirty="0">
                <a:solidFill>
                  <a:srgbClr val="FDFDFD"/>
                </a:solidFill>
                <a:latin typeface="Lexend Deca"/>
                <a:ea typeface="Lexend Deca"/>
                <a:cs typeface="Lexend Deca"/>
                <a:sym typeface="Lexend Deca"/>
              </a:rPr>
              <a:t> </a:t>
            </a:r>
            <a:r>
              <a:rPr lang="en-US" sz="2501" spc="-155" dirty="0" err="1">
                <a:solidFill>
                  <a:srgbClr val="FDFDFD"/>
                </a:solidFill>
                <a:latin typeface="Lexend Deca"/>
                <a:ea typeface="Lexend Deca"/>
                <a:cs typeface="Lexend Deca"/>
                <a:sym typeface="Lexend Deca"/>
              </a:rPr>
              <a:t>Industrielles</a:t>
            </a:r>
            <a:endParaRPr lang="en-US" sz="2501" spc="-155" dirty="0">
              <a:solidFill>
                <a:srgbClr val="FDFDFD"/>
              </a:solidFill>
              <a:latin typeface="Lexend Deca"/>
              <a:ea typeface="Lexend Deca"/>
              <a:cs typeface="Lexend Deca"/>
              <a:sym typeface="Lexend Dec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74372" y="-518971"/>
            <a:ext cx="2686290" cy="2687409"/>
          </a:xfrm>
          <a:custGeom>
            <a:avLst/>
            <a:gdLst/>
            <a:ahLst/>
            <a:cxnLst/>
            <a:rect l="l" t="t" r="r" b="b"/>
            <a:pathLst>
              <a:path w="2686290" h="2687409">
                <a:moveTo>
                  <a:pt x="0" y="0"/>
                </a:moveTo>
                <a:lnTo>
                  <a:pt x="2686289" y="0"/>
                </a:lnTo>
                <a:lnTo>
                  <a:pt x="2686289" y="2687409"/>
                </a:lnTo>
                <a:lnTo>
                  <a:pt x="0" y="2687409"/>
                </a:lnTo>
                <a:lnTo>
                  <a:pt x="0" y="0"/>
                </a:lnTo>
                <a:close/>
              </a:path>
            </a:pathLst>
          </a:custGeom>
          <a:blipFill>
            <a:blip r:embed="rId2">
              <a:alphaModFix amt="57000"/>
            </a:blip>
            <a:stretch>
              <a:fillRect/>
            </a:stretch>
          </a:blipFill>
        </p:spPr>
      </p:sp>
      <p:sp>
        <p:nvSpPr>
          <p:cNvPr id="3" name="TextBox 3"/>
          <p:cNvSpPr txBox="1"/>
          <p:nvPr/>
        </p:nvSpPr>
        <p:spPr>
          <a:xfrm>
            <a:off x="929802" y="986658"/>
            <a:ext cx="9538618" cy="981117"/>
          </a:xfrm>
          <a:prstGeom prst="rect">
            <a:avLst/>
          </a:prstGeom>
        </p:spPr>
        <p:txBody>
          <a:bodyPr lIns="0" tIns="0" rIns="0" bIns="0" rtlCol="0" anchor="t">
            <a:spAutoFit/>
          </a:bodyPr>
          <a:lstStyle/>
          <a:p>
            <a:pPr algn="l">
              <a:lnSpc>
                <a:spcPts val="7276"/>
              </a:lnSpc>
            </a:pPr>
            <a:r>
              <a:rPr lang="en-US" sz="7501">
                <a:solidFill>
                  <a:srgbClr val="000000"/>
                </a:solidFill>
                <a:latin typeface="Etna Sans Serif"/>
                <a:ea typeface="Etna Sans Serif"/>
                <a:cs typeface="Etna Sans Serif"/>
                <a:sym typeface="Etna Sans Serif"/>
              </a:rPr>
              <a:t>Contexte et Objectifs</a:t>
            </a:r>
          </a:p>
        </p:txBody>
      </p:sp>
      <p:sp>
        <p:nvSpPr>
          <p:cNvPr id="4" name="Freeform 4"/>
          <p:cNvSpPr/>
          <p:nvPr/>
        </p:nvSpPr>
        <p:spPr>
          <a:xfrm>
            <a:off x="158279" y="-44143"/>
            <a:ext cx="1543046" cy="1543046"/>
          </a:xfrm>
          <a:custGeom>
            <a:avLst/>
            <a:gdLst/>
            <a:ahLst/>
            <a:cxnLst/>
            <a:rect l="l" t="t" r="r" b="b"/>
            <a:pathLst>
              <a:path w="1543046" h="1543046">
                <a:moveTo>
                  <a:pt x="0" y="0"/>
                </a:moveTo>
                <a:lnTo>
                  <a:pt x="1543046" y="0"/>
                </a:lnTo>
                <a:lnTo>
                  <a:pt x="1543046" y="1543046"/>
                </a:lnTo>
                <a:lnTo>
                  <a:pt x="0" y="1543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8424">
            <a:off x="7168977" y="1028700"/>
            <a:ext cx="4037844" cy="1460353"/>
          </a:xfrm>
          <a:custGeom>
            <a:avLst/>
            <a:gdLst/>
            <a:ahLst/>
            <a:cxnLst/>
            <a:rect l="l" t="t" r="r" b="b"/>
            <a:pathLst>
              <a:path w="4037844" h="1460353">
                <a:moveTo>
                  <a:pt x="0" y="0"/>
                </a:moveTo>
                <a:lnTo>
                  <a:pt x="4037844" y="0"/>
                </a:lnTo>
                <a:lnTo>
                  <a:pt x="4037844" y="1460353"/>
                </a:lnTo>
                <a:lnTo>
                  <a:pt x="0" y="1460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839257" y="5523364"/>
            <a:ext cx="4420043" cy="3734936"/>
          </a:xfrm>
          <a:custGeom>
            <a:avLst/>
            <a:gdLst/>
            <a:ahLst/>
            <a:cxnLst/>
            <a:rect l="l" t="t" r="r" b="b"/>
            <a:pathLst>
              <a:path w="4420043" h="3734936">
                <a:moveTo>
                  <a:pt x="0" y="0"/>
                </a:moveTo>
                <a:lnTo>
                  <a:pt x="4420043" y="0"/>
                </a:lnTo>
                <a:lnTo>
                  <a:pt x="4420043" y="3734936"/>
                </a:lnTo>
                <a:lnTo>
                  <a:pt x="0" y="3734936"/>
                </a:lnTo>
                <a:lnTo>
                  <a:pt x="0" y="0"/>
                </a:lnTo>
                <a:close/>
              </a:path>
            </a:pathLst>
          </a:custGeom>
          <a:blipFill>
            <a:blip r:embed="rId7"/>
            <a:stretch>
              <a:fillRect/>
            </a:stretch>
          </a:blipFill>
        </p:spPr>
      </p:sp>
      <p:sp>
        <p:nvSpPr>
          <p:cNvPr id="7" name="Freeform 7"/>
          <p:cNvSpPr/>
          <p:nvPr/>
        </p:nvSpPr>
        <p:spPr>
          <a:xfrm>
            <a:off x="1683886" y="9294374"/>
            <a:ext cx="2247670" cy="674301"/>
          </a:xfrm>
          <a:custGeom>
            <a:avLst/>
            <a:gdLst/>
            <a:ahLst/>
            <a:cxnLst/>
            <a:rect l="l" t="t" r="r" b="b"/>
            <a:pathLst>
              <a:path w="2247670" h="674301">
                <a:moveTo>
                  <a:pt x="0" y="0"/>
                </a:moveTo>
                <a:lnTo>
                  <a:pt x="2247671" y="0"/>
                </a:lnTo>
                <a:lnTo>
                  <a:pt x="2247671" y="674301"/>
                </a:lnTo>
                <a:lnTo>
                  <a:pt x="0" y="674301"/>
                </a:lnTo>
                <a:lnTo>
                  <a:pt x="0" y="0"/>
                </a:lnTo>
                <a:close/>
              </a:path>
            </a:pathLst>
          </a:custGeom>
          <a:blipFill>
            <a:blip r:embed="rId8"/>
            <a:stretch>
              <a:fillRect/>
            </a:stretch>
          </a:blipFill>
        </p:spPr>
      </p:sp>
      <p:sp>
        <p:nvSpPr>
          <p:cNvPr id="8" name="Freeform 8"/>
          <p:cNvSpPr/>
          <p:nvPr/>
        </p:nvSpPr>
        <p:spPr>
          <a:xfrm>
            <a:off x="4336175" y="9283351"/>
            <a:ext cx="1319883" cy="685324"/>
          </a:xfrm>
          <a:custGeom>
            <a:avLst/>
            <a:gdLst/>
            <a:ahLst/>
            <a:cxnLst/>
            <a:rect l="l" t="t" r="r" b="b"/>
            <a:pathLst>
              <a:path w="1319883" h="685324">
                <a:moveTo>
                  <a:pt x="0" y="0"/>
                </a:moveTo>
                <a:lnTo>
                  <a:pt x="1319883" y="0"/>
                </a:lnTo>
                <a:lnTo>
                  <a:pt x="1319883" y="685324"/>
                </a:lnTo>
                <a:lnTo>
                  <a:pt x="0" y="685324"/>
                </a:lnTo>
                <a:lnTo>
                  <a:pt x="0" y="0"/>
                </a:lnTo>
                <a:close/>
              </a:path>
            </a:pathLst>
          </a:custGeom>
          <a:blipFill>
            <a:blip r:embed="rId9"/>
            <a:stretch>
              <a:fillRect/>
            </a:stretch>
          </a:blipFill>
        </p:spPr>
      </p:sp>
      <p:sp>
        <p:nvSpPr>
          <p:cNvPr id="9" name="Freeform 9"/>
          <p:cNvSpPr/>
          <p:nvPr/>
        </p:nvSpPr>
        <p:spPr>
          <a:xfrm>
            <a:off x="8088914" y="9069167"/>
            <a:ext cx="904441" cy="899508"/>
          </a:xfrm>
          <a:custGeom>
            <a:avLst/>
            <a:gdLst/>
            <a:ahLst/>
            <a:cxnLst/>
            <a:rect l="l" t="t" r="r" b="b"/>
            <a:pathLst>
              <a:path w="904441" h="899508">
                <a:moveTo>
                  <a:pt x="0" y="0"/>
                </a:moveTo>
                <a:lnTo>
                  <a:pt x="904441" y="0"/>
                </a:lnTo>
                <a:lnTo>
                  <a:pt x="904441" y="899508"/>
                </a:lnTo>
                <a:lnTo>
                  <a:pt x="0" y="8995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6269728" y="9064539"/>
            <a:ext cx="1205515" cy="904136"/>
          </a:xfrm>
          <a:custGeom>
            <a:avLst/>
            <a:gdLst/>
            <a:ahLst/>
            <a:cxnLst/>
            <a:rect l="l" t="t" r="r" b="b"/>
            <a:pathLst>
              <a:path w="1205515" h="904136">
                <a:moveTo>
                  <a:pt x="0" y="0"/>
                </a:moveTo>
                <a:lnTo>
                  <a:pt x="1205515" y="0"/>
                </a:lnTo>
                <a:lnTo>
                  <a:pt x="1205515" y="904136"/>
                </a:lnTo>
                <a:lnTo>
                  <a:pt x="0" y="9041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1028700" y="2493111"/>
            <a:ext cx="16230600" cy="1108710"/>
          </a:xfrm>
          <a:prstGeom prst="rect">
            <a:avLst/>
          </a:prstGeom>
        </p:spPr>
        <p:txBody>
          <a:bodyPr lIns="0" tIns="0" rIns="0" bIns="0" rtlCol="0" anchor="t">
            <a:spAutoFit/>
          </a:bodyPr>
          <a:lstStyle/>
          <a:p>
            <a:pPr algn="l">
              <a:lnSpc>
                <a:spcPts val="2940"/>
              </a:lnSpc>
              <a:spcBef>
                <a:spcPct val="0"/>
              </a:spcBef>
            </a:pPr>
            <a:r>
              <a:rPr lang="en-US" sz="2100" spc="-130">
                <a:solidFill>
                  <a:srgbClr val="000000"/>
                </a:solidFill>
                <a:latin typeface="Lexend Deca"/>
                <a:ea typeface="Lexend Deca"/>
                <a:cs typeface="Lexend Deca"/>
                <a:sym typeface="Lexend Deca"/>
              </a:rPr>
              <a:t>Dans ce projet, je me suis attaqué à un problème courant dans l’industrie : la détection  de fichiers CSV aberrants générés par des capteurs. Ces fichiers, remplis d’erreurs ou de valeurs extrêmes, peuvent fausser les analyses. Mon objectif était de créer un outil automatisé, utilisant des technologies Big Data comme Apache Spark, pour identifier ces anomalies rapidement et efficacement</a:t>
            </a:r>
          </a:p>
        </p:txBody>
      </p:sp>
      <p:sp>
        <p:nvSpPr>
          <p:cNvPr id="12" name="TextBox 12"/>
          <p:cNvSpPr txBox="1"/>
          <p:nvPr/>
        </p:nvSpPr>
        <p:spPr>
          <a:xfrm>
            <a:off x="1028700" y="4211081"/>
            <a:ext cx="3695700" cy="514350"/>
          </a:xfrm>
          <a:prstGeom prst="rect">
            <a:avLst/>
          </a:prstGeom>
        </p:spPr>
        <p:txBody>
          <a:bodyPr wrap="square" lIns="0" tIns="0" rIns="0" bIns="0" rtlCol="0" anchor="t">
            <a:spAutoFit/>
          </a:bodyPr>
          <a:lstStyle/>
          <a:p>
            <a:pPr>
              <a:lnSpc>
                <a:spcPts val="4200"/>
              </a:lnSpc>
              <a:spcBef>
                <a:spcPct val="0"/>
              </a:spcBef>
            </a:pPr>
            <a:r>
              <a:rPr lang="en-US" sz="3000" b="1" spc="-186" dirty="0" err="1">
                <a:solidFill>
                  <a:srgbClr val="5E17EB"/>
                </a:solidFill>
                <a:latin typeface="Cinzel Decorative Bold"/>
                <a:ea typeface="Cinzel Decorative Bold"/>
                <a:cs typeface="Cinzel Decorative Bold"/>
                <a:sym typeface="Cinzel Decorative Bold"/>
              </a:rPr>
              <a:t>Problématique</a:t>
            </a:r>
            <a:r>
              <a:rPr lang="en-US" sz="3000" b="1" spc="-186" dirty="0">
                <a:solidFill>
                  <a:srgbClr val="5E17EB"/>
                </a:solidFill>
                <a:latin typeface="Cinzel Decorative Bold"/>
                <a:ea typeface="Cinzel Decorative Bold"/>
                <a:cs typeface="Cinzel Decorative Bold"/>
                <a:sym typeface="Cinzel Decorative Bold"/>
              </a:rPr>
              <a:t> : </a:t>
            </a:r>
          </a:p>
        </p:txBody>
      </p:sp>
      <p:sp>
        <p:nvSpPr>
          <p:cNvPr id="13" name="TextBox 13"/>
          <p:cNvSpPr txBox="1"/>
          <p:nvPr/>
        </p:nvSpPr>
        <p:spPr>
          <a:xfrm>
            <a:off x="1419659" y="4862669"/>
            <a:ext cx="10625138" cy="365760"/>
          </a:xfrm>
          <a:prstGeom prst="rect">
            <a:avLst/>
          </a:prstGeom>
        </p:spPr>
        <p:txBody>
          <a:bodyPr lIns="0" tIns="0" rIns="0" bIns="0" rtlCol="0" anchor="t">
            <a:spAutoFit/>
          </a:bodyPr>
          <a:lstStyle/>
          <a:p>
            <a:pPr marL="453390" lvl="1" indent="-226695" algn="l">
              <a:lnSpc>
                <a:spcPts val="2940"/>
              </a:lnSpc>
              <a:buFont typeface="Arial"/>
              <a:buChar char="•"/>
            </a:pPr>
            <a:r>
              <a:rPr lang="en-US" sz="2100" u="none" strike="noStrike" spc="-130">
                <a:solidFill>
                  <a:srgbClr val="000000"/>
                </a:solidFill>
                <a:latin typeface="Lexend Deca"/>
                <a:ea typeface="Lexend Deca"/>
                <a:cs typeface="Lexend Deca"/>
                <a:sym typeface="Lexend Deca"/>
              </a:rPr>
              <a:t>13% des fichiers CSV industriels sont corrompus (valeurs extrêmes, données manquantes).</a:t>
            </a:r>
          </a:p>
        </p:txBody>
      </p:sp>
      <p:sp>
        <p:nvSpPr>
          <p:cNvPr id="14" name="TextBox 14"/>
          <p:cNvSpPr txBox="1"/>
          <p:nvPr/>
        </p:nvSpPr>
        <p:spPr>
          <a:xfrm>
            <a:off x="1028700" y="5837689"/>
            <a:ext cx="2095500" cy="514350"/>
          </a:xfrm>
          <a:prstGeom prst="rect">
            <a:avLst/>
          </a:prstGeom>
        </p:spPr>
        <p:txBody>
          <a:bodyPr wrap="square" lIns="0" tIns="0" rIns="0" bIns="0" rtlCol="0" anchor="t">
            <a:spAutoFit/>
          </a:bodyPr>
          <a:lstStyle/>
          <a:p>
            <a:pPr marL="0" lvl="0" indent="0">
              <a:lnSpc>
                <a:spcPts val="4200"/>
              </a:lnSpc>
              <a:spcBef>
                <a:spcPct val="0"/>
              </a:spcBef>
            </a:pPr>
            <a:r>
              <a:rPr lang="en-US" sz="3000" b="1" u="none" strike="noStrike" spc="-186" dirty="0" err="1">
                <a:solidFill>
                  <a:srgbClr val="5E17EB"/>
                </a:solidFill>
                <a:latin typeface="Cinzel Decorative Bold"/>
                <a:ea typeface="Cinzel Decorative Bold"/>
                <a:cs typeface="Cinzel Decorative Bold"/>
                <a:sym typeface="Cinzel Decorative Bold"/>
              </a:rPr>
              <a:t>Objectifs</a:t>
            </a:r>
            <a:endParaRPr lang="en-US" sz="3000" b="1" u="none" strike="noStrike" spc="-186" dirty="0">
              <a:solidFill>
                <a:srgbClr val="5E17EB"/>
              </a:solidFill>
              <a:latin typeface="Cinzel Decorative Bold"/>
              <a:ea typeface="Cinzel Decorative Bold"/>
              <a:cs typeface="Cinzel Decorative Bold"/>
              <a:sym typeface="Cinzel Decorative Bold"/>
            </a:endParaRPr>
          </a:p>
        </p:txBody>
      </p:sp>
      <p:sp>
        <p:nvSpPr>
          <p:cNvPr id="15" name="TextBox 15"/>
          <p:cNvSpPr txBox="1"/>
          <p:nvPr/>
        </p:nvSpPr>
        <p:spPr>
          <a:xfrm>
            <a:off x="1419658" y="6485389"/>
            <a:ext cx="10086541" cy="1108710"/>
          </a:xfrm>
          <a:prstGeom prst="rect">
            <a:avLst/>
          </a:prstGeom>
        </p:spPr>
        <p:txBody>
          <a:bodyPr wrap="square" lIns="0" tIns="0" rIns="0" bIns="0" rtlCol="0" anchor="t">
            <a:spAutoFit/>
          </a:bodyPr>
          <a:lstStyle/>
          <a:p>
            <a:pPr marL="453390" lvl="1" indent="-226695" algn="l">
              <a:lnSpc>
                <a:spcPts val="2940"/>
              </a:lnSpc>
              <a:spcBef>
                <a:spcPct val="0"/>
              </a:spcBef>
              <a:buFont typeface="Arial"/>
              <a:buChar char="•"/>
            </a:pPr>
            <a:r>
              <a:rPr lang="en-US" sz="2100" u="none" strike="noStrike" spc="-130" dirty="0">
                <a:solidFill>
                  <a:srgbClr val="000000"/>
                </a:solidFill>
                <a:latin typeface="Lexend Deca"/>
                <a:ea typeface="Lexend Deca"/>
                <a:cs typeface="Lexend Deca"/>
                <a:sym typeface="Lexend Deca"/>
              </a:rPr>
              <a:t>🎯 </a:t>
            </a:r>
            <a:r>
              <a:rPr lang="en-US" sz="2100" u="none" strike="noStrike" spc="-130" dirty="0" err="1">
                <a:solidFill>
                  <a:srgbClr val="000000"/>
                </a:solidFill>
                <a:latin typeface="Lexend Deca"/>
                <a:ea typeface="Lexend Deca"/>
                <a:cs typeface="Lexend Deca"/>
                <a:sym typeface="Lexend Deca"/>
              </a:rPr>
              <a:t>Automatiser</a:t>
            </a:r>
            <a:r>
              <a:rPr lang="en-US" sz="2100" u="none" strike="noStrike" spc="-130" dirty="0">
                <a:solidFill>
                  <a:srgbClr val="000000"/>
                </a:solidFill>
                <a:latin typeface="Lexend Deca"/>
                <a:ea typeface="Lexend Deca"/>
                <a:cs typeface="Lexend Deca"/>
                <a:sym typeface="Lexend Deca"/>
              </a:rPr>
              <a:t> la </a:t>
            </a:r>
            <a:r>
              <a:rPr lang="en-US" sz="2100" u="none" strike="noStrike" spc="-130" dirty="0" err="1">
                <a:solidFill>
                  <a:srgbClr val="000000"/>
                </a:solidFill>
                <a:latin typeface="Lexend Deca"/>
                <a:ea typeface="Lexend Deca"/>
                <a:cs typeface="Lexend Deca"/>
                <a:sym typeface="Lexend Deca"/>
              </a:rPr>
              <a:t>détection</a:t>
            </a:r>
            <a:r>
              <a:rPr lang="en-US" sz="2100" u="none" strike="noStrike" spc="-130" dirty="0">
                <a:solidFill>
                  <a:srgbClr val="000000"/>
                </a:solidFill>
                <a:latin typeface="Lexend Deca"/>
                <a:ea typeface="Lexend Deca"/>
                <a:cs typeface="Lexend Deca"/>
                <a:sym typeface="Lexend Deca"/>
              </a:rPr>
              <a:t> </a:t>
            </a:r>
            <a:r>
              <a:rPr lang="en-US" sz="2100" u="none" strike="noStrike" spc="-130" dirty="0" err="1">
                <a:solidFill>
                  <a:srgbClr val="000000"/>
                </a:solidFill>
                <a:latin typeface="Lexend Deca"/>
                <a:ea typeface="Lexend Deca"/>
                <a:cs typeface="Lexend Deca"/>
                <a:sym typeface="Lexend Deca"/>
              </a:rPr>
              <a:t>d’anomalies</a:t>
            </a:r>
            <a:r>
              <a:rPr lang="en-US" sz="2100" u="none" strike="noStrike" spc="-130" dirty="0">
                <a:solidFill>
                  <a:srgbClr val="000000"/>
                </a:solidFill>
                <a:latin typeface="Lexend Deca"/>
                <a:ea typeface="Lexend Deca"/>
                <a:cs typeface="Lexend Deca"/>
                <a:sym typeface="Lexend Deca"/>
              </a:rPr>
              <a:t> dans des </a:t>
            </a:r>
            <a:r>
              <a:rPr lang="en-US" sz="2100" u="none" strike="noStrike" spc="-130" dirty="0" err="1">
                <a:solidFill>
                  <a:srgbClr val="000000"/>
                </a:solidFill>
                <a:latin typeface="Lexend Deca"/>
                <a:ea typeface="Lexend Deca"/>
                <a:cs typeface="Lexend Deca"/>
                <a:sym typeface="Lexend Deca"/>
              </a:rPr>
              <a:t>fichiers</a:t>
            </a:r>
            <a:r>
              <a:rPr lang="en-US" sz="2100" u="none" strike="noStrike" spc="-130" dirty="0">
                <a:solidFill>
                  <a:srgbClr val="000000"/>
                </a:solidFill>
                <a:latin typeface="Lexend Deca"/>
                <a:ea typeface="Lexend Deca"/>
                <a:cs typeface="Lexend Deca"/>
                <a:sym typeface="Lexend Deca"/>
              </a:rPr>
              <a:t> CSV (batch/streaming).</a:t>
            </a:r>
          </a:p>
          <a:p>
            <a:pPr marL="453390" lvl="1" indent="-226695" algn="l">
              <a:lnSpc>
                <a:spcPts val="2940"/>
              </a:lnSpc>
              <a:spcBef>
                <a:spcPct val="0"/>
              </a:spcBef>
              <a:buFont typeface="Arial"/>
              <a:buChar char="•"/>
            </a:pPr>
            <a:r>
              <a:rPr lang="en-US" sz="2100" u="none" strike="noStrike" spc="-130" dirty="0">
                <a:solidFill>
                  <a:srgbClr val="000000"/>
                </a:solidFill>
                <a:latin typeface="Lexend Deca"/>
                <a:ea typeface="Lexend Deca"/>
                <a:cs typeface="Lexend Deca"/>
                <a:sym typeface="Lexend Deca"/>
              </a:rPr>
              <a:t>⚡ </a:t>
            </a:r>
            <a:r>
              <a:rPr lang="en-US" sz="2100" u="none" strike="noStrike" spc="-130" dirty="0" err="1">
                <a:solidFill>
                  <a:srgbClr val="000000"/>
                </a:solidFill>
                <a:latin typeface="Lexend Deca"/>
                <a:ea typeface="Lexend Deca"/>
                <a:cs typeface="Lexend Deca"/>
                <a:sym typeface="Lexend Deca"/>
              </a:rPr>
              <a:t>Intégrer</a:t>
            </a:r>
            <a:r>
              <a:rPr lang="en-US" sz="2100" u="none" strike="noStrike" spc="-130" dirty="0">
                <a:solidFill>
                  <a:srgbClr val="000000"/>
                </a:solidFill>
                <a:latin typeface="Lexend Deca"/>
                <a:ea typeface="Lexend Deca"/>
                <a:cs typeface="Lexend Deca"/>
                <a:sym typeface="Lexend Deca"/>
              </a:rPr>
              <a:t> Spark, HDFS et DBSCAN pour un pipeline scalable.</a:t>
            </a:r>
          </a:p>
          <a:p>
            <a:pPr marL="453390" lvl="1" indent="-226695" algn="l">
              <a:lnSpc>
                <a:spcPts val="2940"/>
              </a:lnSpc>
              <a:spcBef>
                <a:spcPct val="0"/>
              </a:spcBef>
              <a:buFont typeface="Arial"/>
              <a:buChar char="•"/>
            </a:pPr>
            <a:r>
              <a:rPr lang="en-US" sz="2100" u="none" strike="noStrike" spc="-130" dirty="0">
                <a:solidFill>
                  <a:srgbClr val="000000"/>
                </a:solidFill>
                <a:latin typeface="Lexend Deca"/>
                <a:ea typeface="Lexend Deca"/>
                <a:cs typeface="Lexend Deca"/>
                <a:sym typeface="Lexend Deca"/>
              </a:rPr>
              <a:t>📊 </a:t>
            </a:r>
            <a:r>
              <a:rPr lang="en-US" sz="2100" u="none" strike="noStrike" spc="-130" dirty="0" err="1">
                <a:solidFill>
                  <a:srgbClr val="000000"/>
                </a:solidFill>
                <a:latin typeface="Lexend Deca"/>
                <a:ea typeface="Lexend Deca"/>
                <a:cs typeface="Lexend Deca"/>
                <a:sym typeface="Lexend Deca"/>
              </a:rPr>
              <a:t>Générer</a:t>
            </a:r>
            <a:r>
              <a:rPr lang="en-US" sz="2100" u="none" strike="noStrike" spc="-130" dirty="0">
                <a:solidFill>
                  <a:srgbClr val="000000"/>
                </a:solidFill>
                <a:latin typeface="Lexend Deca"/>
                <a:ea typeface="Lexend Deca"/>
                <a:cs typeface="Lexend Deca"/>
                <a:sym typeface="Lexend Deca"/>
              </a:rPr>
              <a:t> des rapports </a:t>
            </a:r>
            <a:r>
              <a:rPr lang="en-US" sz="2100" u="none" strike="noStrike" spc="-130" dirty="0" err="1">
                <a:solidFill>
                  <a:srgbClr val="000000"/>
                </a:solidFill>
                <a:latin typeface="Lexend Deca"/>
                <a:ea typeface="Lexend Deca"/>
                <a:cs typeface="Lexend Deca"/>
                <a:sym typeface="Lexend Deca"/>
              </a:rPr>
              <a:t>exploitables</a:t>
            </a:r>
            <a:r>
              <a:rPr lang="en-US" sz="2100" u="none" strike="noStrike" spc="-130" dirty="0">
                <a:solidFill>
                  <a:srgbClr val="000000"/>
                </a:solidFill>
                <a:latin typeface="Lexend Deca"/>
                <a:ea typeface="Lexend Deca"/>
                <a:cs typeface="Lexend Deca"/>
                <a:sym typeface="Lexend Deca"/>
              </a:rPr>
              <a:t> pour la maintenance </a:t>
            </a:r>
            <a:r>
              <a:rPr lang="en-US" sz="2100" u="none" strike="noStrike" spc="-130" dirty="0" err="1">
                <a:solidFill>
                  <a:srgbClr val="000000"/>
                </a:solidFill>
                <a:latin typeface="Lexend Deca"/>
                <a:ea typeface="Lexend Deca"/>
                <a:cs typeface="Lexend Deca"/>
                <a:sym typeface="Lexend Deca"/>
              </a:rPr>
              <a:t>prédictive</a:t>
            </a:r>
            <a:r>
              <a:rPr lang="en-US" sz="2100" u="none" strike="noStrike" spc="-130" dirty="0">
                <a:solidFill>
                  <a:srgbClr val="000000"/>
                </a:solidFill>
                <a:latin typeface="Lexend Deca"/>
                <a:ea typeface="Lexend Deca"/>
                <a:cs typeface="Lexend Deca"/>
                <a:sym typeface="Lexend Deca"/>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29802" y="986658"/>
            <a:ext cx="8853700" cy="981117"/>
          </a:xfrm>
          <a:prstGeom prst="rect">
            <a:avLst/>
          </a:prstGeom>
        </p:spPr>
        <p:txBody>
          <a:bodyPr lIns="0" tIns="0" rIns="0" bIns="0" rtlCol="0" anchor="t">
            <a:spAutoFit/>
          </a:bodyPr>
          <a:lstStyle/>
          <a:p>
            <a:pPr marL="0" lvl="0" indent="0" algn="l">
              <a:lnSpc>
                <a:spcPts val="7276"/>
              </a:lnSpc>
              <a:spcBef>
                <a:spcPct val="0"/>
              </a:spcBef>
            </a:pPr>
            <a:r>
              <a:rPr lang="en-US" sz="7501" u="none" strike="noStrike">
                <a:solidFill>
                  <a:srgbClr val="000000"/>
                </a:solidFill>
                <a:latin typeface="Etna Sans Serif"/>
                <a:ea typeface="Etna Sans Serif"/>
                <a:cs typeface="Etna Sans Serif"/>
                <a:sym typeface="Etna Sans Serif"/>
              </a:rPr>
              <a:t>Architecture Globale</a:t>
            </a:r>
          </a:p>
        </p:txBody>
      </p:sp>
      <p:sp>
        <p:nvSpPr>
          <p:cNvPr id="3" name="Freeform 3"/>
          <p:cNvSpPr/>
          <p:nvPr/>
        </p:nvSpPr>
        <p:spPr>
          <a:xfrm>
            <a:off x="0" y="0"/>
            <a:ext cx="3894116" cy="2182328"/>
          </a:xfrm>
          <a:custGeom>
            <a:avLst/>
            <a:gdLst/>
            <a:ahLst/>
            <a:cxnLst/>
            <a:rect l="l" t="t" r="r" b="b"/>
            <a:pathLst>
              <a:path w="3894116" h="2182328">
                <a:moveTo>
                  <a:pt x="0" y="0"/>
                </a:moveTo>
                <a:lnTo>
                  <a:pt x="3894116" y="0"/>
                </a:lnTo>
                <a:lnTo>
                  <a:pt x="3894116" y="2182328"/>
                </a:lnTo>
                <a:lnTo>
                  <a:pt x="0" y="21823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916349" y="4914900"/>
            <a:ext cx="10660743" cy="4810660"/>
          </a:xfrm>
          <a:custGeom>
            <a:avLst/>
            <a:gdLst/>
            <a:ahLst/>
            <a:cxnLst/>
            <a:rect l="l" t="t" r="r" b="b"/>
            <a:pathLst>
              <a:path w="10660743" h="4810660">
                <a:moveTo>
                  <a:pt x="0" y="0"/>
                </a:moveTo>
                <a:lnTo>
                  <a:pt x="10660743" y="0"/>
                </a:lnTo>
                <a:lnTo>
                  <a:pt x="10660743" y="4810660"/>
                </a:lnTo>
                <a:lnTo>
                  <a:pt x="0" y="4810660"/>
                </a:lnTo>
                <a:lnTo>
                  <a:pt x="0" y="0"/>
                </a:lnTo>
                <a:close/>
              </a:path>
            </a:pathLst>
          </a:custGeom>
          <a:blipFill>
            <a:blip r:embed="rId4"/>
            <a:stretch>
              <a:fillRect/>
            </a:stretch>
          </a:blipFill>
        </p:spPr>
      </p:sp>
      <p:sp>
        <p:nvSpPr>
          <p:cNvPr id="5" name="Freeform 5"/>
          <p:cNvSpPr/>
          <p:nvPr/>
        </p:nvSpPr>
        <p:spPr>
          <a:xfrm rot="10644186">
            <a:off x="14393884" y="8018947"/>
            <a:ext cx="3894116" cy="2182328"/>
          </a:xfrm>
          <a:custGeom>
            <a:avLst/>
            <a:gdLst/>
            <a:ahLst/>
            <a:cxnLst/>
            <a:rect l="l" t="t" r="r" b="b"/>
            <a:pathLst>
              <a:path w="3894116" h="2182328">
                <a:moveTo>
                  <a:pt x="0" y="0"/>
                </a:moveTo>
                <a:lnTo>
                  <a:pt x="3894116" y="0"/>
                </a:lnTo>
                <a:lnTo>
                  <a:pt x="3894116" y="2182328"/>
                </a:lnTo>
                <a:lnTo>
                  <a:pt x="0" y="21823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2191853"/>
            <a:ext cx="3716060" cy="514350"/>
          </a:xfrm>
          <a:prstGeom prst="rect">
            <a:avLst/>
          </a:prstGeom>
        </p:spPr>
        <p:txBody>
          <a:bodyPr lIns="0" tIns="0" rIns="0" bIns="0" rtlCol="0" anchor="t">
            <a:spAutoFit/>
          </a:bodyPr>
          <a:lstStyle/>
          <a:p>
            <a:pPr marL="0" lvl="0" indent="0" algn="ctr">
              <a:lnSpc>
                <a:spcPts val="4200"/>
              </a:lnSpc>
              <a:spcBef>
                <a:spcPct val="0"/>
              </a:spcBef>
            </a:pPr>
            <a:r>
              <a:rPr lang="en-US" sz="3000" b="1" u="none" strike="noStrike" spc="-186">
                <a:solidFill>
                  <a:srgbClr val="5E17EB"/>
                </a:solidFill>
                <a:latin typeface="Cinzel Decorative Bold"/>
                <a:ea typeface="Cinzel Decorative Bold"/>
                <a:cs typeface="Cinzel Decorative Bold"/>
                <a:sym typeface="Cinzel Decorative Bold"/>
              </a:rPr>
              <a:t>Composants Clés </a:t>
            </a:r>
          </a:p>
        </p:txBody>
      </p:sp>
      <p:sp>
        <p:nvSpPr>
          <p:cNvPr id="7" name="TextBox 7"/>
          <p:cNvSpPr txBox="1"/>
          <p:nvPr/>
        </p:nvSpPr>
        <p:spPr>
          <a:xfrm>
            <a:off x="1028700" y="2810978"/>
            <a:ext cx="10774816" cy="1480185"/>
          </a:xfrm>
          <a:prstGeom prst="rect">
            <a:avLst/>
          </a:prstGeom>
        </p:spPr>
        <p:txBody>
          <a:bodyPr lIns="0" tIns="0" rIns="0" bIns="0" rtlCol="0" anchor="t">
            <a:spAutoFit/>
          </a:bodyPr>
          <a:lstStyle/>
          <a:p>
            <a:pPr marL="453390" lvl="1" indent="-226695" algn="l">
              <a:lnSpc>
                <a:spcPts val="2940"/>
              </a:lnSpc>
              <a:spcBef>
                <a:spcPct val="0"/>
              </a:spcBef>
              <a:buFont typeface="Arial"/>
              <a:buChar char="•"/>
            </a:pPr>
            <a:r>
              <a:rPr lang="en-US" sz="2100" u="none" strike="noStrike" spc="-130">
                <a:solidFill>
                  <a:srgbClr val="ED8409"/>
                </a:solidFill>
                <a:latin typeface="Lexend Deca"/>
                <a:ea typeface="Lexend Deca"/>
                <a:cs typeface="Lexend Deca"/>
                <a:sym typeface="Lexend Deca"/>
              </a:rPr>
              <a:t>HDFS</a:t>
            </a:r>
            <a:r>
              <a:rPr lang="en-US" sz="2100" u="none" strike="noStrike" spc="-130">
                <a:solidFill>
                  <a:srgbClr val="000000"/>
                </a:solidFill>
                <a:latin typeface="Lexend Deca"/>
                <a:ea typeface="Lexend Deca"/>
                <a:cs typeface="Lexend Deca"/>
                <a:sym typeface="Lexend Deca"/>
              </a:rPr>
              <a:t> : Stockage distribué des fichiers bruts (23 fichiers CSV, 600-700 lignes chacun).</a:t>
            </a:r>
          </a:p>
          <a:p>
            <a:pPr marL="453390" lvl="1" indent="-226695" algn="l">
              <a:lnSpc>
                <a:spcPts val="2940"/>
              </a:lnSpc>
              <a:spcBef>
                <a:spcPct val="0"/>
              </a:spcBef>
              <a:buFont typeface="Arial"/>
              <a:buChar char="•"/>
            </a:pPr>
            <a:r>
              <a:rPr lang="en-US" sz="2100" u="none" strike="noStrike" spc="-130">
                <a:solidFill>
                  <a:srgbClr val="ED8409"/>
                </a:solidFill>
                <a:latin typeface="Lexend Deca"/>
                <a:ea typeface="Lexend Deca"/>
                <a:cs typeface="Lexend Deca"/>
                <a:sym typeface="Lexend Deca"/>
              </a:rPr>
              <a:t>Spark </a:t>
            </a:r>
            <a:r>
              <a:rPr lang="en-US" sz="2100" u="none" strike="noStrike" spc="-130">
                <a:solidFill>
                  <a:srgbClr val="000000"/>
                </a:solidFill>
                <a:latin typeface="Lexend Deca"/>
                <a:ea typeface="Lexend Deca"/>
                <a:cs typeface="Lexend Deca"/>
                <a:sym typeface="Lexend Deca"/>
              </a:rPr>
              <a:t>: Nettoyage des données, création de vecteurs, clustering DBSCAN.</a:t>
            </a:r>
          </a:p>
          <a:p>
            <a:pPr marL="453390" lvl="1" indent="-226695" algn="l">
              <a:lnSpc>
                <a:spcPts val="2940"/>
              </a:lnSpc>
              <a:spcBef>
                <a:spcPct val="0"/>
              </a:spcBef>
              <a:buFont typeface="Arial"/>
              <a:buChar char="•"/>
            </a:pPr>
            <a:r>
              <a:rPr lang="en-US" sz="2100" u="none" strike="noStrike" spc="-130">
                <a:solidFill>
                  <a:srgbClr val="ED8409"/>
                </a:solidFill>
                <a:latin typeface="Lexend Deca"/>
                <a:ea typeface="Lexend Deca"/>
                <a:cs typeface="Lexend Deca"/>
                <a:sym typeface="Lexend Deca"/>
              </a:rPr>
              <a:t>DBSCAN </a:t>
            </a:r>
            <a:r>
              <a:rPr lang="en-US" sz="2100" u="none" strike="noStrike" spc="-130">
                <a:solidFill>
                  <a:srgbClr val="000000"/>
                </a:solidFill>
                <a:latin typeface="Lexend Deca"/>
                <a:ea typeface="Lexend Deca"/>
                <a:cs typeface="Lexend Deca"/>
                <a:sym typeface="Lexend Deca"/>
              </a:rPr>
              <a:t>: Clustering adaptatif avec détection automatique de eps.</a:t>
            </a:r>
          </a:p>
          <a:p>
            <a:pPr marL="453390" lvl="1" indent="-226695" algn="l">
              <a:lnSpc>
                <a:spcPts val="2940"/>
              </a:lnSpc>
              <a:spcBef>
                <a:spcPct val="0"/>
              </a:spcBef>
              <a:buFont typeface="Arial"/>
              <a:buChar char="•"/>
            </a:pPr>
            <a:r>
              <a:rPr lang="en-US" sz="2100" u="none" strike="noStrike" spc="-130">
                <a:solidFill>
                  <a:srgbClr val="ED8409"/>
                </a:solidFill>
                <a:latin typeface="Lexend Deca"/>
                <a:ea typeface="Lexend Deca"/>
                <a:cs typeface="Lexend Deca"/>
                <a:sym typeface="Lexend Deca"/>
              </a:rPr>
              <a:t>Spark Structured Streaming </a:t>
            </a:r>
            <a:r>
              <a:rPr lang="en-US" sz="2100" u="none" strike="noStrike" spc="-130">
                <a:solidFill>
                  <a:srgbClr val="000000"/>
                </a:solidFill>
                <a:latin typeface="Lexend Deca"/>
                <a:ea typeface="Lexend Deca"/>
                <a:cs typeface="Lexend Deca"/>
                <a:sym typeface="Lexend Deca"/>
              </a:rPr>
              <a:t>: Traitement en temps réel (45s de latence).</a:t>
            </a:r>
          </a:p>
        </p:txBody>
      </p:sp>
      <p:sp>
        <p:nvSpPr>
          <p:cNvPr id="8" name="TextBox 8"/>
          <p:cNvSpPr txBox="1"/>
          <p:nvPr/>
        </p:nvSpPr>
        <p:spPr>
          <a:xfrm>
            <a:off x="1028700" y="4629150"/>
            <a:ext cx="3716060" cy="519373"/>
          </a:xfrm>
          <a:prstGeom prst="rect">
            <a:avLst/>
          </a:prstGeom>
        </p:spPr>
        <p:txBody>
          <a:bodyPr wrap="square" lIns="0" tIns="0" rIns="0" bIns="0" rtlCol="0" anchor="t">
            <a:spAutoFit/>
          </a:bodyPr>
          <a:lstStyle/>
          <a:p>
            <a:pPr marL="0" lvl="0" indent="0">
              <a:lnSpc>
                <a:spcPts val="4200"/>
              </a:lnSpc>
              <a:spcBef>
                <a:spcPct val="0"/>
              </a:spcBef>
            </a:pPr>
            <a:r>
              <a:rPr lang="en-US" sz="3000" b="1" u="none" strike="noStrike" spc="-186" dirty="0">
                <a:solidFill>
                  <a:srgbClr val="5E17EB"/>
                </a:solidFill>
                <a:latin typeface="Cinzel Decorative Bold"/>
                <a:ea typeface="Cinzel Decorative Bold"/>
                <a:cs typeface="Cinzel Decorative Bold"/>
                <a:sym typeface="Cinzel Decorative Bold"/>
              </a:rPr>
              <a:t>Flux de Données</a:t>
            </a:r>
          </a:p>
        </p:txBody>
      </p:sp>
      <p:sp>
        <p:nvSpPr>
          <p:cNvPr id="9" name="TextBox 9"/>
          <p:cNvSpPr txBox="1"/>
          <p:nvPr/>
        </p:nvSpPr>
        <p:spPr>
          <a:xfrm>
            <a:off x="1212895" y="6222552"/>
            <a:ext cx="5203213" cy="2483828"/>
          </a:xfrm>
          <a:prstGeom prst="rect">
            <a:avLst/>
          </a:prstGeom>
        </p:spPr>
        <p:txBody>
          <a:bodyPr lIns="0" tIns="0" rIns="0" bIns="0" rtlCol="0" anchor="t">
            <a:spAutoFit/>
          </a:bodyPr>
          <a:lstStyle/>
          <a:p>
            <a:pPr algn="ctr">
              <a:lnSpc>
                <a:spcPts val="2221"/>
              </a:lnSpc>
              <a:spcBef>
                <a:spcPct val="0"/>
              </a:spcBef>
            </a:pPr>
            <a:r>
              <a:rPr lang="en-US" sz="1586" spc="-98">
                <a:solidFill>
                  <a:srgbClr val="000000"/>
                </a:solidFill>
                <a:latin typeface="Lexend Deca"/>
                <a:ea typeface="Lexend Deca"/>
                <a:cs typeface="Lexend Deca"/>
                <a:sym typeface="Lexend Deca"/>
              </a:rPr>
              <a:t>[Fichiers CSV bruts]  </a:t>
            </a:r>
          </a:p>
          <a:p>
            <a:pPr algn="ctr">
              <a:lnSpc>
                <a:spcPts val="2221"/>
              </a:lnSpc>
              <a:spcBef>
                <a:spcPct val="0"/>
              </a:spcBef>
            </a:pPr>
            <a:r>
              <a:rPr lang="en-US" sz="1586" spc="-98">
                <a:solidFill>
                  <a:srgbClr val="000000"/>
                </a:solidFill>
                <a:latin typeface="Lexend Deca"/>
                <a:ea typeface="Lexend Deca"/>
                <a:cs typeface="Lexend Deca"/>
                <a:sym typeface="Lexend Deca"/>
              </a:rPr>
              <a:t>               ↓ (HDFS)  </a:t>
            </a:r>
          </a:p>
          <a:p>
            <a:pPr algn="ctr">
              <a:lnSpc>
                <a:spcPts val="2221"/>
              </a:lnSpc>
              <a:spcBef>
                <a:spcPct val="0"/>
              </a:spcBef>
            </a:pPr>
            <a:r>
              <a:rPr lang="en-US" sz="1586" spc="-98">
                <a:solidFill>
                  <a:srgbClr val="000000"/>
                </a:solidFill>
                <a:latin typeface="Lexend Deca"/>
                <a:ea typeface="Lexend Deca"/>
                <a:cs typeface="Lexend Deca"/>
                <a:sym typeface="Lexend Deca"/>
              </a:rPr>
              <a:t>[Nettoyage → Suppression NA, filtrage outliers]</a:t>
            </a:r>
          </a:p>
          <a:p>
            <a:pPr algn="ctr">
              <a:lnSpc>
                <a:spcPts val="2221"/>
              </a:lnSpc>
              <a:spcBef>
                <a:spcPct val="0"/>
              </a:spcBef>
            </a:pPr>
            <a:r>
              <a:rPr lang="en-US" sz="1586" spc="-98">
                <a:solidFill>
                  <a:srgbClr val="000000"/>
                </a:solidFill>
                <a:latin typeface="Lexend Deca"/>
                <a:ea typeface="Lexend Deca"/>
                <a:cs typeface="Lexend Deca"/>
                <a:sym typeface="Lexend Deca"/>
              </a:rPr>
              <a:t> ↓  </a:t>
            </a:r>
          </a:p>
          <a:p>
            <a:pPr algn="ctr">
              <a:lnSpc>
                <a:spcPts val="2221"/>
              </a:lnSpc>
              <a:spcBef>
                <a:spcPct val="0"/>
              </a:spcBef>
            </a:pPr>
            <a:r>
              <a:rPr lang="en-US" sz="1586" spc="-98">
                <a:solidFill>
                  <a:srgbClr val="000000"/>
                </a:solidFill>
                <a:latin typeface="Lexend Deca"/>
                <a:ea typeface="Lexend Deca"/>
                <a:cs typeface="Lexend Deca"/>
                <a:sym typeface="Lexend Deca"/>
              </a:rPr>
              <a:t>[Feature Engineering → Moyennes par fichier]  </a:t>
            </a:r>
          </a:p>
          <a:p>
            <a:pPr algn="ctr">
              <a:lnSpc>
                <a:spcPts val="2221"/>
              </a:lnSpc>
              <a:spcBef>
                <a:spcPct val="0"/>
              </a:spcBef>
            </a:pPr>
            <a:r>
              <a:rPr lang="en-US" sz="1586" spc="-98">
                <a:solidFill>
                  <a:srgbClr val="000000"/>
                </a:solidFill>
                <a:latin typeface="Lexend Deca"/>
                <a:ea typeface="Lexend Deca"/>
                <a:cs typeface="Lexend Deca"/>
                <a:sym typeface="Lexend Deca"/>
              </a:rPr>
              <a:t> ↓  </a:t>
            </a:r>
          </a:p>
          <a:p>
            <a:pPr algn="ctr">
              <a:lnSpc>
                <a:spcPts val="2221"/>
              </a:lnSpc>
              <a:spcBef>
                <a:spcPct val="0"/>
              </a:spcBef>
            </a:pPr>
            <a:r>
              <a:rPr lang="en-US" sz="1586" spc="-98">
                <a:solidFill>
                  <a:srgbClr val="000000"/>
                </a:solidFill>
                <a:latin typeface="Lexend Deca"/>
                <a:ea typeface="Lexend Deca"/>
                <a:cs typeface="Lexend Deca"/>
                <a:sym typeface="Lexend Deca"/>
              </a:rPr>
              <a:t>[Clustering DBSCAN → Détection d’anomalies]  </a:t>
            </a:r>
          </a:p>
          <a:p>
            <a:pPr algn="ctr">
              <a:lnSpc>
                <a:spcPts val="2221"/>
              </a:lnSpc>
              <a:spcBef>
                <a:spcPct val="0"/>
              </a:spcBef>
            </a:pPr>
            <a:r>
              <a:rPr lang="en-US" sz="1586" spc="-98">
                <a:solidFill>
                  <a:srgbClr val="000000"/>
                </a:solidFill>
                <a:latin typeface="Lexend Deca"/>
                <a:ea typeface="Lexend Deca"/>
                <a:cs typeface="Lexend Deca"/>
                <a:sym typeface="Lexend Deca"/>
              </a:rPr>
              <a:t> ↓  </a:t>
            </a:r>
          </a:p>
          <a:p>
            <a:pPr algn="ctr">
              <a:lnSpc>
                <a:spcPts val="2221"/>
              </a:lnSpc>
              <a:spcBef>
                <a:spcPct val="0"/>
              </a:spcBef>
            </a:pPr>
            <a:r>
              <a:rPr lang="en-US" sz="1586" spc="-98">
                <a:solidFill>
                  <a:srgbClr val="000000"/>
                </a:solidFill>
                <a:latin typeface="Lexend Deca"/>
                <a:ea typeface="Lexend Deca"/>
                <a:cs typeface="Lexend Deca"/>
                <a:sym typeface="Lexend Deca"/>
              </a:rPr>
              <a:t>[Streaming → Simulation de flux avec bruit Gaussien]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3502723" cy="4114800"/>
          </a:xfrm>
          <a:custGeom>
            <a:avLst/>
            <a:gdLst/>
            <a:ahLst/>
            <a:cxnLst/>
            <a:rect l="l" t="t" r="r" b="b"/>
            <a:pathLst>
              <a:path w="3502723" h="4114800">
                <a:moveTo>
                  <a:pt x="0" y="0"/>
                </a:moveTo>
                <a:lnTo>
                  <a:pt x="3502723" y="0"/>
                </a:lnTo>
                <a:lnTo>
                  <a:pt x="350272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60906" y="3691923"/>
            <a:ext cx="7907012" cy="4744207"/>
          </a:xfrm>
          <a:custGeom>
            <a:avLst/>
            <a:gdLst/>
            <a:ahLst/>
            <a:cxnLst/>
            <a:rect l="l" t="t" r="r" b="b"/>
            <a:pathLst>
              <a:path w="7907012" h="4744207">
                <a:moveTo>
                  <a:pt x="0" y="0"/>
                </a:moveTo>
                <a:lnTo>
                  <a:pt x="7907012" y="0"/>
                </a:lnTo>
                <a:lnTo>
                  <a:pt x="7907012" y="4744207"/>
                </a:lnTo>
                <a:lnTo>
                  <a:pt x="0" y="4744207"/>
                </a:lnTo>
                <a:lnTo>
                  <a:pt x="0" y="0"/>
                </a:lnTo>
                <a:close/>
              </a:path>
            </a:pathLst>
          </a:custGeom>
          <a:blipFill>
            <a:blip r:embed="rId4"/>
            <a:stretch>
              <a:fillRect/>
            </a:stretch>
          </a:blipFill>
        </p:spPr>
      </p:sp>
      <p:sp>
        <p:nvSpPr>
          <p:cNvPr id="4" name="TextBox 4"/>
          <p:cNvSpPr txBox="1"/>
          <p:nvPr/>
        </p:nvSpPr>
        <p:spPr>
          <a:xfrm>
            <a:off x="1489638" y="2893695"/>
            <a:ext cx="8891350" cy="4526915"/>
          </a:xfrm>
          <a:prstGeom prst="rect">
            <a:avLst/>
          </a:prstGeom>
        </p:spPr>
        <p:txBody>
          <a:bodyPr lIns="0" tIns="0" rIns="0" bIns="0" rtlCol="0" anchor="t">
            <a:spAutoFit/>
          </a:bodyPr>
          <a:lstStyle/>
          <a:p>
            <a:pPr algn="l">
              <a:lnSpc>
                <a:spcPts val="3079"/>
              </a:lnSpc>
            </a:pPr>
            <a:r>
              <a:rPr lang="en-US" sz="2199" u="none" strike="noStrike" spc="-136">
                <a:solidFill>
                  <a:srgbClr val="ED8409"/>
                </a:solidFill>
                <a:latin typeface="League Spartan"/>
                <a:ea typeface="League Spartan"/>
                <a:cs typeface="League Spartan"/>
                <a:sym typeface="League Spartan"/>
              </a:rPr>
              <a:t>Nettoyage :</a:t>
            </a:r>
          </a:p>
          <a:p>
            <a:pPr marL="453390" lvl="1" indent="-226695" algn="l">
              <a:lnSpc>
                <a:spcPts val="2940"/>
              </a:lnSpc>
              <a:spcBef>
                <a:spcPct val="0"/>
              </a:spcBef>
              <a:buFont typeface="Arial"/>
              <a:buChar char="•"/>
            </a:pPr>
            <a:r>
              <a:rPr lang="en-US" sz="2100" u="none" strike="noStrike" spc="-130">
                <a:solidFill>
                  <a:srgbClr val="000000"/>
                </a:solidFill>
                <a:latin typeface="Lexend Deca"/>
                <a:ea typeface="Lexend Deca"/>
                <a:cs typeface="Lexend Deca"/>
                <a:sym typeface="Lexend Deca"/>
              </a:rPr>
              <a:t>Suppression des lignes incomplètes (</a:t>
            </a:r>
            <a:r>
              <a:rPr lang="en-US" sz="2100" strike="noStrike" spc="-130">
                <a:solidFill>
                  <a:srgbClr val="387EB8"/>
                </a:solidFill>
                <a:latin typeface="Lexend Deca"/>
                <a:ea typeface="Lexend Deca"/>
                <a:cs typeface="Lexend Deca"/>
                <a:sym typeface="Lexend Deca"/>
              </a:rPr>
              <a:t> df.na.drop() </a:t>
            </a:r>
            <a:r>
              <a:rPr lang="en-US" sz="2100" u="none" strike="noStrike" spc="-130">
                <a:solidFill>
                  <a:srgbClr val="000000"/>
                </a:solidFill>
                <a:latin typeface="Lexend Deca"/>
                <a:ea typeface="Lexend Deca"/>
                <a:cs typeface="Lexend Deca"/>
                <a:sym typeface="Lexend Deca"/>
              </a:rPr>
              <a:t>).</a:t>
            </a:r>
          </a:p>
          <a:p>
            <a:pPr marL="453390" lvl="1" indent="-226695" algn="l">
              <a:lnSpc>
                <a:spcPts val="2940"/>
              </a:lnSpc>
              <a:spcBef>
                <a:spcPct val="0"/>
              </a:spcBef>
              <a:buFont typeface="Arial"/>
              <a:buChar char="•"/>
            </a:pPr>
            <a:r>
              <a:rPr lang="en-US" sz="2100" u="none" strike="noStrike" spc="-130">
                <a:solidFill>
                  <a:srgbClr val="000000"/>
                </a:solidFill>
                <a:latin typeface="Lexend Deca"/>
                <a:ea typeface="Lexend Deca"/>
                <a:cs typeface="Lexend Deca"/>
                <a:sym typeface="Lexend Deca"/>
              </a:rPr>
              <a:t>Filtrage des valeurs extrêmes (*plages dynamiques via quantiles 1%-99%*).</a:t>
            </a:r>
          </a:p>
          <a:p>
            <a:pPr algn="l">
              <a:lnSpc>
                <a:spcPts val="3079"/>
              </a:lnSpc>
            </a:pPr>
            <a:r>
              <a:rPr lang="en-US" sz="2199" u="none" strike="noStrike" spc="-136">
                <a:solidFill>
                  <a:srgbClr val="ED8409"/>
                </a:solidFill>
                <a:latin typeface="League Spartan"/>
                <a:ea typeface="League Spartan"/>
                <a:cs typeface="League Spartan"/>
                <a:sym typeface="League Spartan"/>
              </a:rPr>
              <a:t>Feature Engineering :</a:t>
            </a:r>
          </a:p>
          <a:p>
            <a:pPr marL="453390" lvl="1" indent="-226695" algn="l">
              <a:lnSpc>
                <a:spcPts val="2940"/>
              </a:lnSpc>
              <a:spcBef>
                <a:spcPct val="0"/>
              </a:spcBef>
              <a:buFont typeface="Arial"/>
              <a:buChar char="•"/>
            </a:pPr>
            <a:r>
              <a:rPr lang="en-US" sz="2100" u="none" strike="noStrike" spc="-130">
                <a:solidFill>
                  <a:srgbClr val="000000"/>
                </a:solidFill>
                <a:latin typeface="Lexend Deca"/>
                <a:ea typeface="Lexend Deca"/>
                <a:cs typeface="Lexend Deca"/>
                <a:sym typeface="Lexend Deca"/>
              </a:rPr>
              <a:t>Agrégation des moyennes par fichier (20 colonnes → 20 features).</a:t>
            </a:r>
          </a:p>
          <a:p>
            <a:pPr marL="453390" lvl="1" indent="-226695" algn="l">
              <a:lnSpc>
                <a:spcPts val="2940"/>
              </a:lnSpc>
              <a:spcBef>
                <a:spcPct val="0"/>
              </a:spcBef>
              <a:buFont typeface="Arial"/>
              <a:buChar char="•"/>
            </a:pPr>
            <a:r>
              <a:rPr lang="en-US" sz="2100" u="none" strike="noStrike" spc="-130">
                <a:solidFill>
                  <a:srgbClr val="000000"/>
                </a:solidFill>
                <a:latin typeface="Lexend Deca"/>
                <a:ea typeface="Lexend Deca"/>
                <a:cs typeface="Lexend Deca"/>
                <a:sym typeface="Lexend Deca"/>
              </a:rPr>
              <a:t>Utilisation de VectorAssembler pour créer des vecteurs ML.</a:t>
            </a:r>
          </a:p>
          <a:p>
            <a:pPr algn="l">
              <a:lnSpc>
                <a:spcPts val="3079"/>
              </a:lnSpc>
            </a:pPr>
            <a:r>
              <a:rPr lang="en-US" sz="2199" u="none" strike="noStrike" spc="-136">
                <a:solidFill>
                  <a:srgbClr val="ED8409"/>
                </a:solidFill>
                <a:latin typeface="League Spartan"/>
                <a:ea typeface="League Spartan"/>
                <a:cs typeface="League Spartan"/>
                <a:sym typeface="League Spartan"/>
              </a:rPr>
              <a:t>Clustering DBSCAN :</a:t>
            </a:r>
          </a:p>
          <a:p>
            <a:pPr marL="453390" lvl="1" indent="-226695" algn="l">
              <a:lnSpc>
                <a:spcPts val="2940"/>
              </a:lnSpc>
              <a:spcBef>
                <a:spcPct val="0"/>
              </a:spcBef>
              <a:buFont typeface="Arial"/>
              <a:buChar char="•"/>
            </a:pPr>
            <a:r>
              <a:rPr lang="en-US" sz="2100" u="none" strike="noStrike" spc="-130">
                <a:solidFill>
                  <a:srgbClr val="000000"/>
                </a:solidFill>
                <a:latin typeface="Lexend Deca"/>
                <a:ea typeface="Lexend Deca"/>
                <a:cs typeface="Lexend Deca"/>
                <a:sym typeface="Lexend Deca"/>
              </a:rPr>
              <a:t>Normalisation avec StandardScaler (moyenne=0, écart-type=1).</a:t>
            </a:r>
          </a:p>
          <a:p>
            <a:pPr marL="453390" lvl="1" indent="-226695" algn="l">
              <a:lnSpc>
                <a:spcPts val="2940"/>
              </a:lnSpc>
              <a:spcBef>
                <a:spcPct val="0"/>
              </a:spcBef>
              <a:buFont typeface="Arial"/>
              <a:buChar char="•"/>
            </a:pPr>
            <a:r>
              <a:rPr lang="en-US" sz="2100" u="none" strike="noStrike" spc="-130">
                <a:solidFill>
                  <a:srgbClr val="000000"/>
                </a:solidFill>
                <a:latin typeface="Lexend Deca"/>
                <a:ea typeface="Lexend Deca"/>
                <a:cs typeface="Lexend Deca"/>
                <a:sym typeface="Lexend Deca"/>
              </a:rPr>
              <a:t>Détection automatique de eps via la méthode du coude (KneeLocator).</a:t>
            </a:r>
          </a:p>
          <a:p>
            <a:pPr algn="l">
              <a:lnSpc>
                <a:spcPts val="3079"/>
              </a:lnSpc>
            </a:pPr>
            <a:r>
              <a:rPr lang="en-US" sz="2199" u="none" strike="noStrike" spc="-136">
                <a:solidFill>
                  <a:srgbClr val="ED8409"/>
                </a:solidFill>
                <a:latin typeface="League Spartan"/>
                <a:ea typeface="League Spartan"/>
                <a:cs typeface="League Spartan"/>
                <a:sym typeface="League Spartan"/>
              </a:rPr>
              <a:t>Streaming :</a:t>
            </a:r>
          </a:p>
          <a:p>
            <a:pPr marL="453390" lvl="1" indent="-226695" algn="l">
              <a:lnSpc>
                <a:spcPts val="2940"/>
              </a:lnSpc>
              <a:spcBef>
                <a:spcPct val="0"/>
              </a:spcBef>
              <a:buFont typeface="Arial"/>
              <a:buChar char="•"/>
            </a:pPr>
            <a:r>
              <a:rPr lang="en-US" sz="2100" u="none" strike="noStrike" spc="-130">
                <a:solidFill>
                  <a:srgbClr val="000000"/>
                </a:solidFill>
                <a:latin typeface="Lexend Deca"/>
                <a:ea typeface="Lexend Deca"/>
                <a:cs typeface="Lexend Deca"/>
                <a:sym typeface="Lexend Deca"/>
              </a:rPr>
              <a:t>Simulation de flux avec bruit Gaussien (2% d’écart-type).</a:t>
            </a:r>
          </a:p>
          <a:p>
            <a:pPr marL="453390" lvl="1" indent="-226695" algn="l">
              <a:lnSpc>
                <a:spcPts val="2940"/>
              </a:lnSpc>
              <a:spcBef>
                <a:spcPct val="0"/>
              </a:spcBef>
              <a:buFont typeface="Arial"/>
              <a:buChar char="•"/>
            </a:pPr>
            <a:r>
              <a:rPr lang="en-US" sz="2100" u="none" strike="noStrike" spc="-130">
                <a:solidFill>
                  <a:srgbClr val="000000"/>
                </a:solidFill>
                <a:latin typeface="Lexend Deca"/>
                <a:ea typeface="Lexend Deca"/>
                <a:cs typeface="Lexend Deca"/>
                <a:sym typeface="Lexend Deca"/>
              </a:rPr>
              <a:t>Micro-batches traités toutes les 45s.</a:t>
            </a:r>
          </a:p>
        </p:txBody>
      </p:sp>
      <p:sp>
        <p:nvSpPr>
          <p:cNvPr id="5" name="Freeform 5"/>
          <p:cNvSpPr/>
          <p:nvPr/>
        </p:nvSpPr>
        <p:spPr>
          <a:xfrm>
            <a:off x="16487777" y="291485"/>
            <a:ext cx="1474430" cy="1474430"/>
          </a:xfrm>
          <a:custGeom>
            <a:avLst/>
            <a:gdLst/>
            <a:ahLst/>
            <a:cxnLst/>
            <a:rect l="l" t="t" r="r" b="b"/>
            <a:pathLst>
              <a:path w="1474430" h="1474430">
                <a:moveTo>
                  <a:pt x="0" y="0"/>
                </a:moveTo>
                <a:lnTo>
                  <a:pt x="1474430" y="0"/>
                </a:lnTo>
                <a:lnTo>
                  <a:pt x="1474430" y="1474430"/>
                </a:lnTo>
                <a:lnTo>
                  <a:pt x="0" y="1474430"/>
                </a:lnTo>
                <a:lnTo>
                  <a:pt x="0" y="0"/>
                </a:lnTo>
                <a:close/>
              </a:path>
            </a:pathLst>
          </a:custGeom>
          <a:blipFill>
            <a:blip r:embed="rId5"/>
            <a:stretch>
              <a:fillRect/>
            </a:stretch>
          </a:blipFill>
        </p:spPr>
      </p:sp>
      <p:sp>
        <p:nvSpPr>
          <p:cNvPr id="6" name="Freeform 6"/>
          <p:cNvSpPr/>
          <p:nvPr/>
        </p:nvSpPr>
        <p:spPr>
          <a:xfrm>
            <a:off x="16487777" y="257177"/>
            <a:ext cx="1543046" cy="1543046"/>
          </a:xfrm>
          <a:custGeom>
            <a:avLst/>
            <a:gdLst/>
            <a:ahLst/>
            <a:cxnLst/>
            <a:rect l="l" t="t" r="r" b="b"/>
            <a:pathLst>
              <a:path w="1543046" h="1543046">
                <a:moveTo>
                  <a:pt x="0" y="0"/>
                </a:moveTo>
                <a:lnTo>
                  <a:pt x="1543046" y="0"/>
                </a:lnTo>
                <a:lnTo>
                  <a:pt x="1543046" y="1543046"/>
                </a:lnTo>
                <a:lnTo>
                  <a:pt x="0" y="1543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929802" y="986658"/>
            <a:ext cx="10346598" cy="981117"/>
          </a:xfrm>
          <a:prstGeom prst="rect">
            <a:avLst/>
          </a:prstGeom>
        </p:spPr>
        <p:txBody>
          <a:bodyPr lIns="0" tIns="0" rIns="0" bIns="0" rtlCol="0" anchor="t">
            <a:spAutoFit/>
          </a:bodyPr>
          <a:lstStyle/>
          <a:p>
            <a:pPr marL="0" lvl="0" indent="0" algn="l">
              <a:lnSpc>
                <a:spcPts val="7276"/>
              </a:lnSpc>
              <a:spcBef>
                <a:spcPct val="0"/>
              </a:spcBef>
            </a:pPr>
            <a:r>
              <a:rPr lang="en-US" sz="7501">
                <a:solidFill>
                  <a:srgbClr val="000000"/>
                </a:solidFill>
                <a:latin typeface="Etna Sans Serif"/>
                <a:ea typeface="Etna Sans Serif"/>
                <a:cs typeface="Etna Sans Serif"/>
                <a:sym typeface="Etna Sans Serif"/>
              </a:rPr>
              <a:t>É</a:t>
            </a:r>
            <a:r>
              <a:rPr lang="en-US" sz="7501" u="none" strike="noStrike">
                <a:solidFill>
                  <a:srgbClr val="000000"/>
                </a:solidFill>
                <a:latin typeface="Etna Sans Serif"/>
                <a:ea typeface="Etna Sans Serif"/>
                <a:cs typeface="Etna Sans Serif"/>
                <a:sym typeface="Etna Sans Serif"/>
              </a:rPr>
              <a:t>tapes Clés du Pipeline</a:t>
            </a:r>
          </a:p>
        </p:txBody>
      </p:sp>
      <p:sp>
        <p:nvSpPr>
          <p:cNvPr id="8" name="TextBox 8"/>
          <p:cNvSpPr txBox="1"/>
          <p:nvPr/>
        </p:nvSpPr>
        <p:spPr>
          <a:xfrm>
            <a:off x="929802" y="2168797"/>
            <a:ext cx="2297906" cy="514350"/>
          </a:xfrm>
          <a:prstGeom prst="rect">
            <a:avLst/>
          </a:prstGeom>
        </p:spPr>
        <p:txBody>
          <a:bodyPr lIns="0" tIns="0" rIns="0" bIns="0" rtlCol="0" anchor="t">
            <a:spAutoFit/>
          </a:bodyPr>
          <a:lstStyle/>
          <a:p>
            <a:pPr marL="0" lvl="0" indent="0" algn="ctr">
              <a:lnSpc>
                <a:spcPts val="4200"/>
              </a:lnSpc>
              <a:spcBef>
                <a:spcPct val="0"/>
              </a:spcBef>
            </a:pPr>
            <a:r>
              <a:rPr lang="en-US" sz="3000" b="1" u="none" strike="noStrike" spc="-186">
                <a:solidFill>
                  <a:srgbClr val="5E17EB"/>
                </a:solidFill>
                <a:latin typeface="Cinzel Decorative Bold"/>
                <a:ea typeface="Cinzel Decorative Bold"/>
                <a:cs typeface="Cinzel Decorative Bold"/>
                <a:sym typeface="Cinzel Decorative Bold"/>
              </a:rPr>
              <a:t>Contenu :   </a:t>
            </a:r>
          </a:p>
        </p:txBody>
      </p:sp>
      <p:sp>
        <p:nvSpPr>
          <p:cNvPr id="9" name="TextBox 9"/>
          <p:cNvSpPr txBox="1"/>
          <p:nvPr/>
        </p:nvSpPr>
        <p:spPr>
          <a:xfrm>
            <a:off x="929802" y="7924410"/>
            <a:ext cx="3654221" cy="514350"/>
          </a:xfrm>
          <a:prstGeom prst="rect">
            <a:avLst/>
          </a:prstGeom>
        </p:spPr>
        <p:txBody>
          <a:bodyPr wrap="square" lIns="0" tIns="0" rIns="0" bIns="0" rtlCol="0" anchor="t">
            <a:spAutoFit/>
          </a:bodyPr>
          <a:lstStyle/>
          <a:p>
            <a:pPr marL="0" lvl="0" indent="0" algn="ctr">
              <a:lnSpc>
                <a:spcPts val="4200"/>
              </a:lnSpc>
              <a:spcBef>
                <a:spcPct val="0"/>
              </a:spcBef>
            </a:pPr>
            <a:r>
              <a:rPr lang="en-US" sz="3000" b="1" u="none" strike="noStrike" spc="-186" dirty="0">
                <a:solidFill>
                  <a:srgbClr val="5E17EB"/>
                </a:solidFill>
                <a:latin typeface="Cinzel Decorative Bold"/>
                <a:ea typeface="Cinzel Decorative Bold"/>
                <a:cs typeface="Cinzel Decorative Bold"/>
                <a:sym typeface="Cinzel Decorative Bold"/>
              </a:rPr>
              <a:t>Extrait de Code :</a:t>
            </a:r>
          </a:p>
        </p:txBody>
      </p:sp>
      <p:sp>
        <p:nvSpPr>
          <p:cNvPr id="10" name="TextBox 10"/>
          <p:cNvSpPr txBox="1"/>
          <p:nvPr/>
        </p:nvSpPr>
        <p:spPr>
          <a:xfrm>
            <a:off x="1489638" y="8675932"/>
            <a:ext cx="12073962" cy="763269"/>
          </a:xfrm>
          <a:prstGeom prst="rect">
            <a:avLst/>
          </a:prstGeom>
        </p:spPr>
        <p:txBody>
          <a:bodyPr wrap="square" lIns="0" tIns="0" rIns="0" bIns="0" rtlCol="0" anchor="t">
            <a:spAutoFit/>
          </a:bodyPr>
          <a:lstStyle/>
          <a:p>
            <a:pPr algn="l">
              <a:lnSpc>
                <a:spcPts val="3080"/>
              </a:lnSpc>
              <a:spcBef>
                <a:spcPct val="0"/>
              </a:spcBef>
            </a:pPr>
            <a:r>
              <a:rPr lang="en-US" sz="2200" spc="-136" dirty="0" err="1">
                <a:solidFill>
                  <a:srgbClr val="000000"/>
                </a:solidFill>
                <a:latin typeface="Lexend Deca"/>
                <a:ea typeface="Lexend Deca"/>
                <a:cs typeface="Lexend Deca"/>
                <a:sym typeface="Lexend Deca"/>
              </a:rPr>
              <a:t>kneedle</a:t>
            </a:r>
            <a:r>
              <a:rPr lang="en-US" sz="2200" spc="-136" dirty="0">
                <a:solidFill>
                  <a:srgbClr val="000000"/>
                </a:solidFill>
                <a:latin typeface="Lexend Deca"/>
                <a:ea typeface="Lexend Deca"/>
                <a:cs typeface="Lexend Deca"/>
                <a:sym typeface="Lexend Deca"/>
              </a:rPr>
              <a:t> = </a:t>
            </a:r>
            <a:r>
              <a:rPr lang="en-US" sz="2200" spc="-136" dirty="0" err="1">
                <a:solidFill>
                  <a:srgbClr val="000000"/>
                </a:solidFill>
                <a:latin typeface="Lexend Deca"/>
                <a:ea typeface="Lexend Deca"/>
                <a:cs typeface="Lexend Deca"/>
                <a:sym typeface="Lexend Deca"/>
              </a:rPr>
              <a:t>KneeLocator</a:t>
            </a:r>
            <a:r>
              <a:rPr lang="en-US" sz="2200" spc="-136" dirty="0">
                <a:solidFill>
                  <a:srgbClr val="000000"/>
                </a:solidFill>
                <a:latin typeface="Lexend Deca"/>
                <a:ea typeface="Lexend Deca"/>
                <a:cs typeface="Lexend Deca"/>
                <a:sym typeface="Lexend Deca"/>
              </a:rPr>
              <a:t>(range(</a:t>
            </a:r>
            <a:r>
              <a:rPr lang="en-US" sz="2200" spc="-136" dirty="0" err="1">
                <a:solidFill>
                  <a:srgbClr val="000000"/>
                </a:solidFill>
                <a:latin typeface="Lexend Deca"/>
                <a:ea typeface="Lexend Deca"/>
                <a:cs typeface="Lexend Deca"/>
                <a:sym typeface="Lexend Deca"/>
              </a:rPr>
              <a:t>len</a:t>
            </a:r>
            <a:r>
              <a:rPr lang="en-US" sz="2200" spc="-136" dirty="0">
                <a:solidFill>
                  <a:srgbClr val="000000"/>
                </a:solidFill>
                <a:latin typeface="Lexend Deca"/>
                <a:ea typeface="Lexend Deca"/>
                <a:cs typeface="Lexend Deca"/>
                <a:sym typeface="Lexend Deca"/>
              </a:rPr>
              <a:t>(</a:t>
            </a:r>
            <a:r>
              <a:rPr lang="en-US" sz="2200" spc="-136" dirty="0" err="1">
                <a:solidFill>
                  <a:srgbClr val="000000"/>
                </a:solidFill>
                <a:latin typeface="Lexend Deca"/>
                <a:ea typeface="Lexend Deca"/>
                <a:cs typeface="Lexend Deca"/>
                <a:sym typeface="Lexend Deca"/>
              </a:rPr>
              <a:t>k_distances</a:t>
            </a:r>
            <a:r>
              <a:rPr lang="en-US" sz="2200" spc="-136" dirty="0">
                <a:solidFill>
                  <a:srgbClr val="000000"/>
                </a:solidFill>
                <a:latin typeface="Lexend Deca"/>
                <a:ea typeface="Lexend Deca"/>
                <a:cs typeface="Lexend Deca"/>
                <a:sym typeface="Lexend Deca"/>
              </a:rPr>
              <a:t>)), </a:t>
            </a:r>
            <a:r>
              <a:rPr lang="en-US" sz="2200" spc="-136" dirty="0" err="1">
                <a:solidFill>
                  <a:srgbClr val="000000"/>
                </a:solidFill>
                <a:latin typeface="Lexend Deca"/>
                <a:ea typeface="Lexend Deca"/>
                <a:cs typeface="Lexend Deca"/>
                <a:sym typeface="Lexend Deca"/>
              </a:rPr>
              <a:t>k_distances</a:t>
            </a:r>
            <a:r>
              <a:rPr lang="en-US" sz="2200" spc="-136" dirty="0">
                <a:solidFill>
                  <a:srgbClr val="000000"/>
                </a:solidFill>
                <a:latin typeface="Lexend Deca"/>
                <a:ea typeface="Lexend Deca"/>
                <a:cs typeface="Lexend Deca"/>
                <a:sym typeface="Lexend Deca"/>
              </a:rPr>
              <a:t>, curve='convex', direction='increasing')</a:t>
            </a:r>
          </a:p>
          <a:p>
            <a:pPr algn="l">
              <a:lnSpc>
                <a:spcPts val="3080"/>
              </a:lnSpc>
              <a:spcBef>
                <a:spcPct val="0"/>
              </a:spcBef>
            </a:pPr>
            <a:r>
              <a:rPr lang="en-US" sz="2200" spc="-136" dirty="0" err="1">
                <a:solidFill>
                  <a:srgbClr val="000000"/>
                </a:solidFill>
                <a:latin typeface="Lexend Deca"/>
                <a:ea typeface="Lexend Deca"/>
                <a:cs typeface="Lexend Deca"/>
                <a:sym typeface="Lexend Deca"/>
              </a:rPr>
              <a:t>optimal_eps</a:t>
            </a:r>
            <a:r>
              <a:rPr lang="en-US" sz="2200" spc="-136" dirty="0">
                <a:solidFill>
                  <a:srgbClr val="000000"/>
                </a:solidFill>
                <a:latin typeface="Lexend Deca"/>
                <a:ea typeface="Lexend Deca"/>
                <a:cs typeface="Lexend Deca"/>
                <a:sym typeface="Lexend Deca"/>
              </a:rPr>
              <a:t> = </a:t>
            </a:r>
            <a:r>
              <a:rPr lang="en-US" sz="2200" spc="-136" dirty="0" err="1">
                <a:solidFill>
                  <a:srgbClr val="000000"/>
                </a:solidFill>
                <a:latin typeface="Lexend Deca"/>
                <a:ea typeface="Lexend Deca"/>
                <a:cs typeface="Lexend Deca"/>
                <a:sym typeface="Lexend Deca"/>
              </a:rPr>
              <a:t>k_distances</a:t>
            </a:r>
            <a:r>
              <a:rPr lang="en-US" sz="2200" spc="-136" dirty="0">
                <a:solidFill>
                  <a:srgbClr val="000000"/>
                </a:solidFill>
                <a:latin typeface="Lexend Deca"/>
                <a:ea typeface="Lexend Deca"/>
                <a:cs typeface="Lexend Deca"/>
                <a:sym typeface="Lexend Deca"/>
              </a:rPr>
              <a:t>[</a:t>
            </a:r>
            <a:r>
              <a:rPr lang="en-US" sz="2200" spc="-136" dirty="0" err="1">
                <a:solidFill>
                  <a:srgbClr val="000000"/>
                </a:solidFill>
                <a:latin typeface="Lexend Deca"/>
                <a:ea typeface="Lexend Deca"/>
                <a:cs typeface="Lexend Deca"/>
                <a:sym typeface="Lexend Deca"/>
              </a:rPr>
              <a:t>kneedle.knee</a:t>
            </a:r>
            <a:r>
              <a:rPr lang="en-US" sz="2200" spc="-136" dirty="0">
                <a:solidFill>
                  <a:srgbClr val="000000"/>
                </a:solidFill>
                <a:latin typeface="Lexend Deca"/>
                <a:ea typeface="Lexend Deca"/>
                <a:cs typeface="Lexend Deca"/>
                <a:sym typeface="Lexend Deca"/>
              </a:rPr>
              <a:t>] if </a:t>
            </a:r>
            <a:r>
              <a:rPr lang="en-US" sz="2200" spc="-136" dirty="0" err="1">
                <a:solidFill>
                  <a:srgbClr val="000000"/>
                </a:solidFill>
                <a:latin typeface="Lexend Deca"/>
                <a:ea typeface="Lexend Deca"/>
                <a:cs typeface="Lexend Deca"/>
                <a:sym typeface="Lexend Deca"/>
              </a:rPr>
              <a:t>kneedle.knee</a:t>
            </a:r>
            <a:r>
              <a:rPr lang="en-US" sz="2200" spc="-136" dirty="0">
                <a:solidFill>
                  <a:srgbClr val="000000"/>
                </a:solidFill>
                <a:latin typeface="Lexend Deca"/>
                <a:ea typeface="Lexend Deca"/>
                <a:cs typeface="Lexend Deca"/>
                <a:sym typeface="Lexend Deca"/>
              </a:rPr>
              <a:t> is not None else 0.5</a:t>
            </a:r>
          </a:p>
        </p:txBody>
      </p:sp>
      <p:sp>
        <p:nvSpPr>
          <p:cNvPr id="11" name="TextBox 11"/>
          <p:cNvSpPr txBox="1"/>
          <p:nvPr/>
        </p:nvSpPr>
        <p:spPr>
          <a:xfrm>
            <a:off x="4584023" y="8006960"/>
            <a:ext cx="6274118" cy="349249"/>
          </a:xfrm>
          <a:prstGeom prst="rect">
            <a:avLst/>
          </a:prstGeom>
        </p:spPr>
        <p:txBody>
          <a:bodyPr lIns="0" tIns="0" rIns="0" bIns="0" rtlCol="0" anchor="t">
            <a:spAutoFit/>
          </a:bodyPr>
          <a:lstStyle/>
          <a:p>
            <a:pPr algn="ctr">
              <a:lnSpc>
                <a:spcPts val="2800"/>
              </a:lnSpc>
              <a:spcBef>
                <a:spcPct val="0"/>
              </a:spcBef>
            </a:pPr>
            <a:r>
              <a:rPr lang="en-US" sz="2000" spc="-124" dirty="0" err="1">
                <a:solidFill>
                  <a:srgbClr val="000000"/>
                </a:solidFill>
                <a:latin typeface="Lexend Deca"/>
                <a:ea typeface="Lexend Deca"/>
                <a:cs typeface="Lexend Deca"/>
                <a:sym typeface="Lexend Deca"/>
              </a:rPr>
              <a:t>Détection</a:t>
            </a:r>
            <a:r>
              <a:rPr lang="en-US" sz="2000" spc="-124" dirty="0">
                <a:solidFill>
                  <a:srgbClr val="000000"/>
                </a:solidFill>
                <a:latin typeface="Lexend Deca"/>
                <a:ea typeface="Lexend Deca"/>
                <a:cs typeface="Lexend Deca"/>
                <a:sym typeface="Lexend Deca"/>
              </a:rPr>
              <a:t> </a:t>
            </a:r>
            <a:r>
              <a:rPr lang="en-US" sz="2000" spc="-124" dirty="0" err="1">
                <a:solidFill>
                  <a:srgbClr val="000000"/>
                </a:solidFill>
                <a:latin typeface="Lexend Deca"/>
                <a:ea typeface="Lexend Deca"/>
                <a:cs typeface="Lexend Deca"/>
                <a:sym typeface="Lexend Deca"/>
              </a:rPr>
              <a:t>automatique</a:t>
            </a:r>
            <a:r>
              <a:rPr lang="en-US" sz="2000" spc="-124" dirty="0">
                <a:solidFill>
                  <a:srgbClr val="000000"/>
                </a:solidFill>
                <a:latin typeface="Lexend Deca"/>
                <a:ea typeface="Lexend Deca"/>
                <a:cs typeface="Lexend Deca"/>
                <a:sym typeface="Lexend Deca"/>
              </a:rPr>
              <a:t> du "</a:t>
            </a:r>
            <a:r>
              <a:rPr lang="en-US" sz="2000" spc="-124" dirty="0" err="1">
                <a:solidFill>
                  <a:srgbClr val="000000"/>
                </a:solidFill>
                <a:latin typeface="Lexend Deca"/>
                <a:ea typeface="Lexend Deca"/>
                <a:cs typeface="Lexend Deca"/>
                <a:sym typeface="Lexend Deca"/>
              </a:rPr>
              <a:t>coude</a:t>
            </a:r>
            <a:r>
              <a:rPr lang="en-US" sz="2000" spc="-124" dirty="0">
                <a:solidFill>
                  <a:srgbClr val="000000"/>
                </a:solidFill>
                <a:latin typeface="Lexend Deca"/>
                <a:ea typeface="Lexend Deca"/>
                <a:cs typeface="Lexend Deca"/>
                <a:sym typeface="Lexend Deca"/>
              </a:rPr>
              <a:t>" (knee) pour </a:t>
            </a:r>
            <a:r>
              <a:rPr lang="en-US" sz="2000" spc="-124" dirty="0" err="1">
                <a:solidFill>
                  <a:srgbClr val="000000"/>
                </a:solidFill>
                <a:latin typeface="Lexend Deca"/>
                <a:ea typeface="Lexend Deca"/>
                <a:cs typeface="Lexend Deca"/>
                <a:sym typeface="Lexend Deca"/>
              </a:rPr>
              <a:t>choisir</a:t>
            </a:r>
            <a:r>
              <a:rPr lang="en-US" sz="2000" spc="-124" dirty="0">
                <a:solidFill>
                  <a:srgbClr val="000000"/>
                </a:solidFill>
                <a:latin typeface="Lexend Deca"/>
                <a:ea typeface="Lexend Deca"/>
                <a:cs typeface="Lexend Deca"/>
                <a:sym typeface="Lexend Deca"/>
              </a:rPr>
              <a:t> eps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952750"/>
          <a:ext cx="7898363" cy="6305551"/>
        </p:xfrm>
        <a:graphic>
          <a:graphicData uri="http://schemas.openxmlformats.org/drawingml/2006/table">
            <a:tbl>
              <a:tblPr/>
              <a:tblGrid>
                <a:gridCol w="4060299">
                  <a:extLst>
                    <a:ext uri="{9D8B030D-6E8A-4147-A177-3AD203B41FA5}">
                      <a16:colId xmlns:a16="http://schemas.microsoft.com/office/drawing/2014/main" val="20000"/>
                    </a:ext>
                  </a:extLst>
                </a:gridCol>
                <a:gridCol w="3838064">
                  <a:extLst>
                    <a:ext uri="{9D8B030D-6E8A-4147-A177-3AD203B41FA5}">
                      <a16:colId xmlns:a16="http://schemas.microsoft.com/office/drawing/2014/main" val="20001"/>
                    </a:ext>
                  </a:extLst>
                </a:gridCol>
              </a:tblGrid>
              <a:tr h="900793">
                <a:tc>
                  <a:txBody>
                    <a:bodyPr/>
                    <a:lstStyle/>
                    <a:p>
                      <a:pPr algn="ctr">
                        <a:lnSpc>
                          <a:spcPts val="2940"/>
                        </a:lnSpc>
                        <a:defRPr/>
                      </a:pPr>
                      <a:r>
                        <a:rPr lang="en-US" sz="2100">
                          <a:solidFill>
                            <a:srgbClr val="000000"/>
                          </a:solidFill>
                          <a:latin typeface="Lexend Deca"/>
                          <a:ea typeface="Lexend Deca"/>
                          <a:cs typeface="Lexend Deca"/>
                          <a:sym typeface="Lexend Deca"/>
                        </a:rPr>
                        <a:t>Fichiers analysés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Lexend Deca"/>
                          <a:ea typeface="Lexend Deca"/>
                          <a:cs typeface="Lexend Deca"/>
                          <a:sym typeface="Lexend Deca"/>
                        </a:rPr>
                        <a:t>23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0793">
                <a:tc>
                  <a:txBody>
                    <a:bodyPr/>
                    <a:lstStyle/>
                    <a:p>
                      <a:pPr algn="ctr">
                        <a:lnSpc>
                          <a:spcPts val="2940"/>
                        </a:lnSpc>
                        <a:defRPr/>
                      </a:pPr>
                      <a:r>
                        <a:rPr lang="en-US" sz="2100">
                          <a:solidFill>
                            <a:srgbClr val="000000"/>
                          </a:solidFill>
                          <a:latin typeface="Lexend Deca"/>
                          <a:ea typeface="Lexend Deca"/>
                          <a:cs typeface="Lexend Deca"/>
                          <a:sym typeface="Lexend Deca"/>
                        </a:rPr>
                        <a:t>Anomalies détectées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Lexend Deca"/>
                          <a:ea typeface="Lexend Deca"/>
                          <a:cs typeface="Lexend Deca"/>
                          <a:sym typeface="Lexend Deca"/>
                        </a:rPr>
                        <a:t>3 (13.04%)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0793">
                <a:tc>
                  <a:txBody>
                    <a:bodyPr/>
                    <a:lstStyle/>
                    <a:p>
                      <a:pPr algn="ctr">
                        <a:lnSpc>
                          <a:spcPts val="2940"/>
                        </a:lnSpc>
                        <a:defRPr/>
                      </a:pPr>
                      <a:r>
                        <a:rPr lang="en-US" sz="2100">
                          <a:solidFill>
                            <a:srgbClr val="000000"/>
                          </a:solidFill>
                          <a:latin typeface="Lexend Deca"/>
                          <a:ea typeface="Lexend Deca"/>
                          <a:cs typeface="Lexend Deca"/>
                          <a:sym typeface="Lexend Deca"/>
                        </a:rPr>
                        <a:t>Temps moyen de clustering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Lexend Deca"/>
                          <a:ea typeface="Lexend Deca"/>
                          <a:cs typeface="Lexend Deca"/>
                          <a:sym typeface="Lexend Deca"/>
                        </a:rPr>
                        <a:t>2.1 min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00793">
                <a:tc rowSpan="4">
                  <a:txBody>
                    <a:bodyPr/>
                    <a:lstStyle/>
                    <a:p>
                      <a:pPr algn="ctr">
                        <a:lnSpc>
                          <a:spcPts val="2940"/>
                        </a:lnSpc>
                        <a:defRPr/>
                      </a:pPr>
                      <a:r>
                        <a:rPr lang="en-US" sz="2100">
                          <a:solidFill>
                            <a:srgbClr val="000000"/>
                          </a:solidFill>
                          <a:latin typeface="Lexend Deca"/>
                          <a:ea typeface="Lexend Deca"/>
                          <a:cs typeface="Lexend Deca"/>
                          <a:sym typeface="Lexend Deca"/>
                        </a:rPr>
                        <a:t>Répartition des clusters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Lexend Deca"/>
                          <a:ea typeface="Lexend Deca"/>
                          <a:cs typeface="Lexend Deca"/>
                          <a:sym typeface="Lexend Deca"/>
                        </a:rPr>
                        <a:t>Cluster 0 : 9 fichiers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00793">
                <a:tc vMerge="1">
                  <a:txBody>
                    <a:bodyPr/>
                    <a:lstStyle/>
                    <a:p>
                      <a:pPr algn="ctr">
                        <a:lnSpc>
                          <a:spcPts val="2940"/>
                        </a:lnSpc>
                        <a:defRPr/>
                      </a:pPr>
                      <a:r>
                        <a:rPr lang="en-US" sz="2100">
                          <a:solidFill>
                            <a:srgbClr val="000000"/>
                          </a:solidFill>
                          <a:latin typeface="Lexend Deca"/>
                          <a:ea typeface="Lexend Deca"/>
                          <a:cs typeface="Lexend Deca"/>
                          <a:sym typeface="Lexend Deca"/>
                        </a:rPr>
                        <a:t>Répartition des clusters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Lexend Deca"/>
                          <a:ea typeface="Lexend Deca"/>
                          <a:cs typeface="Lexend Deca"/>
                          <a:sym typeface="Lexend Deca"/>
                        </a:rPr>
                        <a:t>Cluster 1 : 7 fichiers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00793">
                <a:tc vMerge="1">
                  <a:txBody>
                    <a:bodyPr/>
                    <a:lstStyle/>
                    <a:p>
                      <a:pPr algn="ctr">
                        <a:lnSpc>
                          <a:spcPts val="2940"/>
                        </a:lnSpc>
                        <a:defRPr/>
                      </a:pPr>
                      <a:r>
                        <a:rPr lang="en-US" sz="2100">
                          <a:solidFill>
                            <a:srgbClr val="000000"/>
                          </a:solidFill>
                          <a:latin typeface="Lexend Deca"/>
                          <a:ea typeface="Lexend Deca"/>
                          <a:cs typeface="Lexend Deca"/>
                          <a:sym typeface="Lexend Deca"/>
                        </a:rPr>
                        <a:t>Répartition des clusters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Lexend Deca"/>
                          <a:ea typeface="Lexend Deca"/>
                          <a:cs typeface="Lexend Deca"/>
                          <a:sym typeface="Lexend Deca"/>
                        </a:rPr>
                        <a:t>Cluster 2 : 4 fichiers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00793">
                <a:tc vMerge="1">
                  <a:txBody>
                    <a:bodyPr/>
                    <a:lstStyle/>
                    <a:p>
                      <a:pPr algn="ctr">
                        <a:lnSpc>
                          <a:spcPts val="2940"/>
                        </a:lnSpc>
                        <a:defRPr/>
                      </a:pPr>
                      <a:r>
                        <a:rPr lang="en-US" sz="2100">
                          <a:solidFill>
                            <a:srgbClr val="000000"/>
                          </a:solidFill>
                          <a:latin typeface="Lexend Deca"/>
                          <a:ea typeface="Lexend Deca"/>
                          <a:cs typeface="Lexend Deca"/>
                          <a:sym typeface="Lexend Deca"/>
                        </a:rPr>
                        <a:t>Répartition des clusters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Lexend Deca"/>
                          <a:ea typeface="Lexend Deca"/>
                          <a:cs typeface="Lexend Deca"/>
                          <a:sym typeface="Lexend Deca"/>
                        </a:rPr>
                        <a:t>Anomalies (-1) : 3 fichiers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Freeform 3"/>
          <p:cNvSpPr/>
          <p:nvPr/>
        </p:nvSpPr>
        <p:spPr>
          <a:xfrm>
            <a:off x="14714470" y="6541371"/>
            <a:ext cx="3181716" cy="3234273"/>
          </a:xfrm>
          <a:custGeom>
            <a:avLst/>
            <a:gdLst/>
            <a:ahLst/>
            <a:cxnLst/>
            <a:rect l="l" t="t" r="r" b="b"/>
            <a:pathLst>
              <a:path w="3181716" h="3234273">
                <a:moveTo>
                  <a:pt x="0" y="0"/>
                </a:moveTo>
                <a:lnTo>
                  <a:pt x="3181716" y="0"/>
                </a:lnTo>
                <a:lnTo>
                  <a:pt x="3181716" y="3234273"/>
                </a:lnTo>
                <a:lnTo>
                  <a:pt x="0" y="3234273"/>
                </a:lnTo>
                <a:lnTo>
                  <a:pt x="0" y="0"/>
                </a:lnTo>
                <a:close/>
              </a:path>
            </a:pathLst>
          </a:custGeom>
          <a:blipFill>
            <a:blip r:embed="rId2"/>
            <a:stretch>
              <a:fillRect/>
            </a:stretch>
          </a:blipFill>
        </p:spPr>
      </p:sp>
      <p:sp>
        <p:nvSpPr>
          <p:cNvPr id="4" name="TextBox 4"/>
          <p:cNvSpPr txBox="1"/>
          <p:nvPr/>
        </p:nvSpPr>
        <p:spPr>
          <a:xfrm>
            <a:off x="929802" y="986658"/>
            <a:ext cx="11932802" cy="981117"/>
          </a:xfrm>
          <a:prstGeom prst="rect">
            <a:avLst/>
          </a:prstGeom>
        </p:spPr>
        <p:txBody>
          <a:bodyPr lIns="0" tIns="0" rIns="0" bIns="0" rtlCol="0" anchor="t">
            <a:spAutoFit/>
          </a:bodyPr>
          <a:lstStyle/>
          <a:p>
            <a:pPr marL="0" lvl="0" indent="0" algn="l">
              <a:lnSpc>
                <a:spcPts val="7276"/>
              </a:lnSpc>
              <a:spcBef>
                <a:spcPct val="0"/>
              </a:spcBef>
            </a:pPr>
            <a:r>
              <a:rPr lang="en-US" sz="7501">
                <a:solidFill>
                  <a:srgbClr val="000000"/>
                </a:solidFill>
                <a:latin typeface="Etna Sans Serif"/>
                <a:ea typeface="Etna Sans Serif"/>
                <a:cs typeface="Etna Sans Serif"/>
                <a:sym typeface="Etna Sans Serif"/>
              </a:rPr>
              <a:t>Résul</a:t>
            </a:r>
            <a:r>
              <a:rPr lang="en-US" sz="7501" u="none" strike="noStrike">
                <a:solidFill>
                  <a:srgbClr val="000000"/>
                </a:solidFill>
                <a:latin typeface="Etna Sans Serif"/>
                <a:ea typeface="Etna Sans Serif"/>
                <a:cs typeface="Etna Sans Serif"/>
                <a:sym typeface="Etna Sans Serif"/>
              </a:rPr>
              <a:t>tats et Performances</a:t>
            </a:r>
          </a:p>
        </p:txBody>
      </p:sp>
      <p:sp>
        <p:nvSpPr>
          <p:cNvPr id="5" name="TextBox 5"/>
          <p:cNvSpPr txBox="1"/>
          <p:nvPr/>
        </p:nvSpPr>
        <p:spPr>
          <a:xfrm>
            <a:off x="1028700" y="2174512"/>
            <a:ext cx="7658100" cy="519373"/>
          </a:xfrm>
          <a:prstGeom prst="rect">
            <a:avLst/>
          </a:prstGeom>
        </p:spPr>
        <p:txBody>
          <a:bodyPr wrap="square" lIns="0" tIns="0" rIns="0" bIns="0" rtlCol="0" anchor="t">
            <a:spAutoFit/>
          </a:bodyPr>
          <a:lstStyle/>
          <a:p>
            <a:pPr marL="0" lvl="0" indent="0">
              <a:lnSpc>
                <a:spcPts val="4200"/>
              </a:lnSpc>
              <a:spcBef>
                <a:spcPct val="0"/>
              </a:spcBef>
            </a:pPr>
            <a:r>
              <a:rPr lang="en-US" sz="3000" b="1" u="none" strike="noStrike" spc="-186" dirty="0">
                <a:solidFill>
                  <a:srgbClr val="5E17EB"/>
                </a:solidFill>
                <a:latin typeface="Cinzel Decorative Bold"/>
                <a:ea typeface="Cinzel Decorative Bold"/>
                <a:cs typeface="Cinzel Decorative Bold"/>
                <a:sym typeface="Cinzel Decorative Bold"/>
              </a:rPr>
              <a:t>Performance du Clustering Initial</a:t>
            </a:r>
          </a:p>
        </p:txBody>
      </p:sp>
      <p:sp>
        <p:nvSpPr>
          <p:cNvPr id="6" name="TextBox 6"/>
          <p:cNvSpPr txBox="1"/>
          <p:nvPr/>
        </p:nvSpPr>
        <p:spPr>
          <a:xfrm>
            <a:off x="10626069" y="2174512"/>
            <a:ext cx="6366531" cy="519373"/>
          </a:xfrm>
          <a:prstGeom prst="rect">
            <a:avLst/>
          </a:prstGeom>
        </p:spPr>
        <p:txBody>
          <a:bodyPr wrap="square" lIns="0" tIns="0" rIns="0" bIns="0" rtlCol="0" anchor="t">
            <a:spAutoFit/>
          </a:bodyPr>
          <a:lstStyle/>
          <a:p>
            <a:pPr marL="0" lvl="0" indent="0">
              <a:lnSpc>
                <a:spcPts val="4200"/>
              </a:lnSpc>
              <a:spcBef>
                <a:spcPct val="0"/>
              </a:spcBef>
            </a:pPr>
            <a:r>
              <a:rPr lang="en-US" sz="3000" b="1" u="none" strike="noStrike" spc="-186" dirty="0">
                <a:solidFill>
                  <a:srgbClr val="5E17EB"/>
                </a:solidFill>
                <a:latin typeface="Cinzel Decorative Bold"/>
                <a:ea typeface="Cinzel Decorative Bold"/>
                <a:cs typeface="Cinzel Decorative Bold"/>
                <a:sym typeface="Cinzel Decorative Bold"/>
              </a:rPr>
              <a:t>Performances du Streaming</a:t>
            </a:r>
          </a:p>
        </p:txBody>
      </p:sp>
      <p:sp>
        <p:nvSpPr>
          <p:cNvPr id="7" name="TextBox 7"/>
          <p:cNvSpPr txBox="1"/>
          <p:nvPr/>
        </p:nvSpPr>
        <p:spPr>
          <a:xfrm>
            <a:off x="10626069" y="3227420"/>
            <a:ext cx="7270117" cy="2964053"/>
          </a:xfrm>
          <a:prstGeom prst="rect">
            <a:avLst/>
          </a:prstGeom>
        </p:spPr>
        <p:txBody>
          <a:bodyPr lIns="0" tIns="0" rIns="0" bIns="0" rtlCol="0" anchor="t">
            <a:spAutoFit/>
          </a:bodyPr>
          <a:lstStyle/>
          <a:p>
            <a:pPr marL="474979" lvl="1" indent="-237490" algn="l">
              <a:lnSpc>
                <a:spcPts val="3079"/>
              </a:lnSpc>
              <a:spcBef>
                <a:spcPct val="0"/>
              </a:spcBef>
              <a:buFont typeface="Arial"/>
              <a:buChar char="•"/>
            </a:pPr>
            <a:r>
              <a:rPr lang="en-US" sz="2199" u="none" strike="noStrike" spc="-136">
                <a:solidFill>
                  <a:srgbClr val="ED8409"/>
                </a:solidFill>
                <a:latin typeface="Lexend Deca"/>
                <a:ea typeface="Lexend Deca"/>
                <a:cs typeface="Lexend Deca"/>
                <a:sym typeface="Lexend Deca"/>
              </a:rPr>
              <a:t>Débit : </a:t>
            </a:r>
            <a:r>
              <a:rPr lang="en-US" sz="2199" u="none" strike="noStrike" spc="-136">
                <a:solidFill>
                  <a:srgbClr val="000000"/>
                </a:solidFill>
                <a:latin typeface="Lexend Deca"/>
                <a:ea typeface="Lexend Deca"/>
                <a:cs typeface="Lexend Deca"/>
                <a:sym typeface="Lexend Deca"/>
              </a:rPr>
              <a:t>Traitement de 23 fichiers/min avec 4 exécuteurs Spark</a:t>
            </a:r>
          </a:p>
          <a:p>
            <a:pPr marL="474979" lvl="1" indent="-237490" algn="l">
              <a:lnSpc>
                <a:spcPts val="3079"/>
              </a:lnSpc>
              <a:spcBef>
                <a:spcPct val="0"/>
              </a:spcBef>
              <a:buFont typeface="Arial"/>
              <a:buChar char="•"/>
            </a:pPr>
            <a:r>
              <a:rPr lang="en-US" sz="2199" u="none" strike="noStrike" spc="-136">
                <a:solidFill>
                  <a:srgbClr val="ED8409"/>
                </a:solidFill>
                <a:latin typeface="Lexend Deca"/>
                <a:ea typeface="Lexend Deca"/>
                <a:cs typeface="Lexend Deca"/>
                <a:sym typeface="Lexend Deca"/>
              </a:rPr>
              <a:t>Précision : </a:t>
            </a:r>
            <a:r>
              <a:rPr lang="en-US" sz="2199" u="none" strike="noStrike" spc="-136">
                <a:solidFill>
                  <a:srgbClr val="000000"/>
                </a:solidFill>
                <a:latin typeface="Lexend Deca"/>
                <a:ea typeface="Lexend Deca"/>
                <a:cs typeface="Lexend Deca"/>
                <a:sym typeface="Lexend Deca"/>
              </a:rPr>
              <a:t>89% des anomalies synthétiques identifiées (marge d’erreur ±3%)</a:t>
            </a:r>
          </a:p>
          <a:p>
            <a:pPr marL="474979" lvl="1" indent="-237490" algn="l">
              <a:lnSpc>
                <a:spcPts val="3079"/>
              </a:lnSpc>
              <a:spcBef>
                <a:spcPct val="0"/>
              </a:spcBef>
              <a:buFont typeface="Arial"/>
              <a:buChar char="•"/>
            </a:pPr>
            <a:r>
              <a:rPr lang="en-US" sz="2199" u="none" strike="noStrike" spc="-136">
                <a:solidFill>
                  <a:srgbClr val="ED8409"/>
                </a:solidFill>
                <a:latin typeface="Lexend Deca"/>
                <a:ea typeface="Lexend Deca"/>
                <a:cs typeface="Lexend Deca"/>
                <a:sym typeface="Lexend Deca"/>
              </a:rPr>
              <a:t>Latence moyenne :</a:t>
            </a:r>
            <a:r>
              <a:rPr lang="en-US" sz="2199" u="none" strike="noStrike" spc="-136">
                <a:solidFill>
                  <a:srgbClr val="000000"/>
                </a:solidFill>
                <a:latin typeface="Lexend Deca"/>
                <a:ea typeface="Lexend Deca"/>
                <a:cs typeface="Lexend Deca"/>
                <a:sym typeface="Lexend Deca"/>
              </a:rPr>
              <a:t> 48 secondes par batch</a:t>
            </a:r>
          </a:p>
          <a:p>
            <a:pPr marL="474979" lvl="1" indent="-237490" algn="l">
              <a:lnSpc>
                <a:spcPts val="4421"/>
              </a:lnSpc>
              <a:buFont typeface="Arial"/>
              <a:buChar char="•"/>
            </a:pPr>
            <a:r>
              <a:rPr lang="en-US" sz="2199" u="none" strike="noStrike" spc="-136">
                <a:solidFill>
                  <a:srgbClr val="ED8409"/>
                </a:solidFill>
                <a:latin typeface="Lexend Deca"/>
                <a:ea typeface="Lexend Deca"/>
                <a:cs typeface="Lexend Deca"/>
                <a:sym typeface="Lexend Deca"/>
              </a:rPr>
              <a:t>Ressources : </a:t>
            </a:r>
            <a:r>
              <a:rPr lang="en-US" sz="2199" u="none" strike="noStrike" spc="-136">
                <a:solidFill>
                  <a:srgbClr val="000000"/>
                </a:solidFill>
                <a:latin typeface="Lexend Deca"/>
                <a:ea typeface="Lexend Deca"/>
                <a:cs typeface="Lexend Deca"/>
                <a:sym typeface="Lexend Deca"/>
              </a:rPr>
              <a:t>Utilisation mémoire stable à 3.9 GB/executor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53979" y="3667297"/>
            <a:ext cx="13180042" cy="1768125"/>
          </a:xfrm>
          <a:prstGeom prst="rect">
            <a:avLst/>
          </a:prstGeom>
        </p:spPr>
        <p:txBody>
          <a:bodyPr lIns="0" tIns="0" rIns="0" bIns="0" rtlCol="0" anchor="t">
            <a:spAutoFit/>
          </a:bodyPr>
          <a:lstStyle/>
          <a:p>
            <a:pPr algn="ctr">
              <a:lnSpc>
                <a:spcPts val="13240"/>
              </a:lnSpc>
            </a:pPr>
            <a:r>
              <a:rPr lang="en-US" sz="13374" b="1" spc="-829">
                <a:solidFill>
                  <a:srgbClr val="000000"/>
                </a:solidFill>
                <a:latin typeface="Cinzel Decorative Bold"/>
                <a:ea typeface="Cinzel Decorative Bold"/>
                <a:cs typeface="Cinzel Decorative Bold"/>
                <a:sym typeface="Cinzel Decorative Bold"/>
              </a:rPr>
              <a:t>Merci :)</a:t>
            </a:r>
          </a:p>
        </p:txBody>
      </p:sp>
      <p:sp>
        <p:nvSpPr>
          <p:cNvPr id="3" name="Freeform 3"/>
          <p:cNvSpPr/>
          <p:nvPr/>
        </p:nvSpPr>
        <p:spPr>
          <a:xfrm rot="5400000">
            <a:off x="14586896" y="726124"/>
            <a:ext cx="5344807" cy="828445"/>
          </a:xfrm>
          <a:custGeom>
            <a:avLst/>
            <a:gdLst/>
            <a:ahLst/>
            <a:cxnLst/>
            <a:rect l="l" t="t" r="r" b="b"/>
            <a:pathLst>
              <a:path w="5344807" h="828445">
                <a:moveTo>
                  <a:pt x="0" y="0"/>
                </a:moveTo>
                <a:lnTo>
                  <a:pt x="5344808" y="0"/>
                </a:lnTo>
                <a:lnTo>
                  <a:pt x="5344808" y="828445"/>
                </a:lnTo>
                <a:lnTo>
                  <a:pt x="0" y="828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57131" y="8433629"/>
            <a:ext cx="5286429" cy="1044070"/>
          </a:xfrm>
          <a:custGeom>
            <a:avLst/>
            <a:gdLst/>
            <a:ahLst/>
            <a:cxnLst/>
            <a:rect l="l" t="t" r="r" b="b"/>
            <a:pathLst>
              <a:path w="5286429" h="1044070">
                <a:moveTo>
                  <a:pt x="0" y="0"/>
                </a:moveTo>
                <a:lnTo>
                  <a:pt x="5286430" y="0"/>
                </a:lnTo>
                <a:lnTo>
                  <a:pt x="5286430" y="1044070"/>
                </a:lnTo>
                <a:lnTo>
                  <a:pt x="0" y="1044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286761" y="5226733"/>
            <a:ext cx="5714478" cy="863600"/>
          </a:xfrm>
          <a:prstGeom prst="rect">
            <a:avLst/>
          </a:prstGeom>
        </p:spPr>
        <p:txBody>
          <a:bodyPr lIns="0" tIns="0" rIns="0" bIns="0" rtlCol="0" anchor="t">
            <a:spAutoFit/>
          </a:bodyPr>
          <a:lstStyle/>
          <a:p>
            <a:pPr algn="ctr">
              <a:lnSpc>
                <a:spcPts val="7000"/>
              </a:lnSpc>
            </a:pPr>
            <a:r>
              <a:rPr lang="en-US" sz="4400" spc="-310" dirty="0">
                <a:solidFill>
                  <a:srgbClr val="000000"/>
                </a:solidFill>
                <a:latin typeface="League Spartan"/>
                <a:ea typeface="League Spartan"/>
                <a:cs typeface="League Spartan"/>
                <a:sym typeface="League Spartan"/>
              </a:rPr>
              <a:t>Bouba &amp; </a:t>
            </a:r>
            <a:r>
              <a:rPr lang="en-US" sz="4400" spc="-310" dirty="0" err="1">
                <a:solidFill>
                  <a:srgbClr val="000000"/>
                </a:solidFill>
                <a:latin typeface="League Spartan"/>
                <a:ea typeface="League Spartan"/>
                <a:cs typeface="League Spartan"/>
                <a:sym typeface="League Spartan"/>
              </a:rPr>
              <a:t>Lkhalidi</a:t>
            </a:r>
            <a:endParaRPr lang="en-US" sz="4400" spc="-310" dirty="0">
              <a:solidFill>
                <a:srgbClr val="000000"/>
              </a:solidFill>
              <a:latin typeface="League Spartan"/>
              <a:ea typeface="League Spartan"/>
              <a:cs typeface="League Spartan"/>
              <a:sym typeface="League Spartan"/>
            </a:endParaRPr>
          </a:p>
        </p:txBody>
      </p:sp>
      <p:sp>
        <p:nvSpPr>
          <p:cNvPr id="6" name="TextBox 6"/>
          <p:cNvSpPr txBox="1"/>
          <p:nvPr/>
        </p:nvSpPr>
        <p:spPr>
          <a:xfrm>
            <a:off x="1028700" y="708241"/>
            <a:ext cx="1409700" cy="574244"/>
          </a:xfrm>
          <a:prstGeom prst="rect">
            <a:avLst/>
          </a:prstGeom>
        </p:spPr>
        <p:txBody>
          <a:bodyPr wrap="square" lIns="0" tIns="0" rIns="0" bIns="0" rtlCol="0" anchor="t">
            <a:spAutoFit/>
          </a:bodyPr>
          <a:lstStyle/>
          <a:p>
            <a:pPr algn="ctr">
              <a:lnSpc>
                <a:spcPts val="4666"/>
              </a:lnSpc>
            </a:pPr>
            <a:r>
              <a:rPr lang="en-US" sz="3333" b="1" dirty="0">
                <a:solidFill>
                  <a:srgbClr val="000000"/>
                </a:solidFill>
                <a:latin typeface="Canva Sans Bold"/>
                <a:ea typeface="Canva Sans Bold"/>
                <a:cs typeface="Canva Sans Bold"/>
                <a:sym typeface="Canva Sans Bold"/>
              </a:rPr>
              <a:t>2025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530</Words>
  <Application>Microsoft Office PowerPoint</Application>
  <PresentationFormat>Personnalisé</PresentationFormat>
  <Paragraphs>71</Paragraphs>
  <Slides>6</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vt:i4>
      </vt:variant>
    </vt:vector>
  </HeadingPairs>
  <TitlesOfParts>
    <vt:vector size="14" baseType="lpstr">
      <vt:lpstr>Canva Sans Bold</vt:lpstr>
      <vt:lpstr>League Spartan</vt:lpstr>
      <vt:lpstr>Calibri</vt:lpstr>
      <vt:lpstr>Arial</vt:lpstr>
      <vt:lpstr>Etna Sans Serif</vt:lpstr>
      <vt:lpstr>Lexend Deca</vt:lpstr>
      <vt:lpstr>Cinzel Decorative Bold</vt:lpstr>
      <vt:lpstr>Office Theme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Détection Automatique de Fichiers CSV Aberrants avec Spark Clustering</dc:title>
  <cp:lastModifiedBy>Ahmed Bouba</cp:lastModifiedBy>
  <cp:revision>2</cp:revision>
  <dcterms:created xsi:type="dcterms:W3CDTF">2006-08-16T00:00:00Z</dcterms:created>
  <dcterms:modified xsi:type="dcterms:W3CDTF">2025-05-22T10:39:36Z</dcterms:modified>
  <dc:identifier>DAGm3w4xgTg</dc:identifier>
</cp:coreProperties>
</file>